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34"/>
  </p:notesMasterIdLst>
  <p:sldIdLst>
    <p:sldId id="289" r:id="rId2"/>
    <p:sldId id="257" r:id="rId3"/>
    <p:sldId id="258" r:id="rId4"/>
    <p:sldId id="259" r:id="rId5"/>
    <p:sldId id="267" r:id="rId6"/>
    <p:sldId id="287" r:id="rId7"/>
    <p:sldId id="268" r:id="rId8"/>
    <p:sldId id="281" r:id="rId9"/>
    <p:sldId id="305" r:id="rId10"/>
    <p:sldId id="306" r:id="rId11"/>
    <p:sldId id="270" r:id="rId12"/>
    <p:sldId id="307" r:id="rId13"/>
    <p:sldId id="308" r:id="rId14"/>
    <p:sldId id="283" r:id="rId15"/>
    <p:sldId id="309" r:id="rId16"/>
    <p:sldId id="310" r:id="rId17"/>
    <p:sldId id="272" r:id="rId18"/>
    <p:sldId id="311" r:id="rId19"/>
    <p:sldId id="312" r:id="rId20"/>
    <p:sldId id="285" r:id="rId21"/>
    <p:sldId id="313" r:id="rId22"/>
    <p:sldId id="314" r:id="rId23"/>
    <p:sldId id="286" r:id="rId24"/>
    <p:sldId id="315" r:id="rId25"/>
    <p:sldId id="316" r:id="rId26"/>
    <p:sldId id="275" r:id="rId27"/>
    <p:sldId id="291" r:id="rId28"/>
    <p:sldId id="277" r:id="rId29"/>
    <p:sldId id="278" r:id="rId30"/>
    <p:sldId id="279" r:id="rId31"/>
    <p:sldId id="280" r:id="rId32"/>
    <p:sldId id="290" r:id="rId33"/>
  </p:sldIdLst>
  <p:sldSz cx="15113000" cy="10693400"/>
  <p:notesSz cx="7010400" cy="9296400"/>
  <p:embeddedFontLst>
    <p:embeddedFont>
      <p:font typeface="IBM Plex Sans" panose="020B0503050203000203" pitchFamily="34" charset="0"/>
      <p:regular r:id="rId35"/>
      <p:bold r:id="rId36"/>
      <p:italic r:id="rId37"/>
      <p:boldItalic r:id="rId38"/>
    </p:embeddedFont>
    <p:embeddedFont>
      <p:font typeface="Montserrat" panose="00000500000000000000" pitchFamily="2" charset="0"/>
      <p:regular r:id="rId39"/>
      <p:bold r:id="rId40"/>
      <p:italic r:id="rId41"/>
      <p:boldItalic r:id="rId42"/>
    </p:embeddedFont>
    <p:embeddedFont>
      <p:font typeface="Quicksand Light" panose="020B0604020202020204" charset="0"/>
      <p:regular r:id="rId43"/>
    </p:embeddedFont>
    <p:embeddedFont>
      <p:font typeface="Tw Cen MT" panose="020B0602020104020603" pitchFamily="34" charset="0"/>
      <p:regular r:id="rId44"/>
      <p:bold r:id="rId45"/>
      <p:italic r:id="rId46"/>
      <p:boldItalic r:id="rId47"/>
    </p:embeddedFont>
    <p:embeddedFont>
      <p:font typeface="Tw Cen MT Condensed" panose="020B0606020104020203" pitchFamily="34" charset="0"/>
      <p:regular r:id="rId48"/>
      <p:bold r:id="rId49"/>
    </p:embeddedFont>
    <p:embeddedFont>
      <p:font typeface="Wingdings 3" panose="05040102010807070707" pitchFamily="18" charset="2"/>
      <p:regular r:id="rId5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CD6E7D9-664D-1D61-30CF-71957F0817CD}" name="Rebecca Johns" initials="RJ" userId="S::rjohns@andaras.org::8acf9f97-0460-4a3f-8180-fad0dab19b6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6F0"/>
    <a:srgbClr val="FEFFD1"/>
    <a:srgbClr val="3DCF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E0F794-D155-4A69-B622-B2E1438A0B43}" v="3" dt="2026-10-25T09:43:05.6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22" autoAdjust="0"/>
  </p:normalViewPr>
  <p:slideViewPr>
    <p:cSldViewPr>
      <p:cViewPr>
        <p:scale>
          <a:sx n="50" d="100"/>
          <a:sy n="50" d="100"/>
        </p:scale>
        <p:origin x="816" y="-3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font" Target="fonts/font16.fntdata"/><Relationship Id="rId55"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font" Target="fonts/font14.fntdata"/><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font" Target="fonts/font7.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49" Type="http://schemas.openxmlformats.org/officeDocument/2006/relationships/font" Target="fonts/font15.fntdata"/><Relationship Id="rId57" Type="http://schemas.microsoft.com/office/2018/10/relationships/authors" Target="author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0.fntdata"/><Relationship Id="rId5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Povey" userId="ea51f38f-0456-4fc3-83c4-8ea42894b51b" providerId="ADAL" clId="{7414075A-8870-47E1-A178-B15F18B54F9C}"/>
    <pc:docChg chg="undo custSel modSld">
      <pc:chgData name="Sam Povey" userId="ea51f38f-0456-4fc3-83c4-8ea42894b51b" providerId="ADAL" clId="{7414075A-8870-47E1-A178-B15F18B54F9C}" dt="2026-10-26T18:45:21.729" v="200" actId="255"/>
      <pc:docMkLst>
        <pc:docMk/>
      </pc:docMkLst>
      <pc:sldChg chg="modSp mod">
        <pc:chgData name="Sam Povey" userId="ea51f38f-0456-4fc3-83c4-8ea42894b51b" providerId="ADAL" clId="{7414075A-8870-47E1-A178-B15F18B54F9C}" dt="2026-10-26T18:45:09.733" v="199" actId="20577"/>
        <pc:sldMkLst>
          <pc:docMk/>
          <pc:sldMk cId="3459041636" sldId="268"/>
        </pc:sldMkLst>
        <pc:spChg chg="mod">
          <ac:chgData name="Sam Povey" userId="ea51f38f-0456-4fc3-83c4-8ea42894b51b" providerId="ADAL" clId="{7414075A-8870-47E1-A178-B15F18B54F9C}" dt="2026-10-26T18:45:09.733" v="199" actId="20577"/>
          <ac:spMkLst>
            <pc:docMk/>
            <pc:sldMk cId="3459041636" sldId="268"/>
            <ac:spMk id="11" creationId="{A704CD0A-81DE-49B3-88AB-3421074C3DA8}"/>
          </ac:spMkLst>
        </pc:spChg>
      </pc:sldChg>
      <pc:sldChg chg="modSp mod">
        <pc:chgData name="Sam Povey" userId="ea51f38f-0456-4fc3-83c4-8ea42894b51b" providerId="ADAL" clId="{7414075A-8870-47E1-A178-B15F18B54F9C}" dt="2026-10-26T18:44:36.300" v="196" actId="120"/>
        <pc:sldMkLst>
          <pc:docMk/>
          <pc:sldMk cId="1233616810" sldId="270"/>
        </pc:sldMkLst>
        <pc:graphicFrameChg chg="modGraphic">
          <ac:chgData name="Sam Povey" userId="ea51f38f-0456-4fc3-83c4-8ea42894b51b" providerId="ADAL" clId="{7414075A-8870-47E1-A178-B15F18B54F9C}" dt="2026-10-26T18:44:36.300" v="196" actId="120"/>
          <ac:graphicFrameMkLst>
            <pc:docMk/>
            <pc:sldMk cId="1233616810" sldId="270"/>
            <ac:graphicFrameMk id="3" creationId="{8F7374B9-8B6F-BC94-AD35-A06188F8ED0E}"/>
          </ac:graphicFrameMkLst>
        </pc:graphicFrameChg>
      </pc:sldChg>
      <pc:sldChg chg="modSp mod">
        <pc:chgData name="Sam Povey" userId="ea51f38f-0456-4fc3-83c4-8ea42894b51b" providerId="ADAL" clId="{7414075A-8870-47E1-A178-B15F18B54F9C}" dt="2026-10-26T18:43:46.628" v="192" actId="20577"/>
        <pc:sldMkLst>
          <pc:docMk/>
          <pc:sldMk cId="638951334" sldId="275"/>
        </pc:sldMkLst>
        <pc:spChg chg="mod">
          <ac:chgData name="Sam Povey" userId="ea51f38f-0456-4fc3-83c4-8ea42894b51b" providerId="ADAL" clId="{7414075A-8870-47E1-A178-B15F18B54F9C}" dt="2026-10-26T18:43:32.850" v="191" actId="20577"/>
          <ac:spMkLst>
            <pc:docMk/>
            <pc:sldMk cId="638951334" sldId="275"/>
            <ac:spMk id="21" creationId="{CEA2ACF2-C9BC-A18E-0551-3199518DD690}"/>
          </ac:spMkLst>
        </pc:spChg>
        <pc:spChg chg="mod">
          <ac:chgData name="Sam Povey" userId="ea51f38f-0456-4fc3-83c4-8ea42894b51b" providerId="ADAL" clId="{7414075A-8870-47E1-A178-B15F18B54F9C}" dt="2026-10-26T18:43:46.628" v="192" actId="20577"/>
          <ac:spMkLst>
            <pc:docMk/>
            <pc:sldMk cId="638951334" sldId="275"/>
            <ac:spMk id="25" creationId="{00017FE6-BD0B-8F32-E6AC-D1A4F044D85E}"/>
          </ac:spMkLst>
        </pc:spChg>
      </pc:sldChg>
      <pc:sldChg chg="modSp mod">
        <pc:chgData name="Sam Povey" userId="ea51f38f-0456-4fc3-83c4-8ea42894b51b" providerId="ADAL" clId="{7414075A-8870-47E1-A178-B15F18B54F9C}" dt="2026-10-26T18:45:21.729" v="200" actId="255"/>
        <pc:sldMkLst>
          <pc:docMk/>
          <pc:sldMk cId="30878475" sldId="281"/>
        </pc:sldMkLst>
        <pc:graphicFrameChg chg="modGraphic">
          <ac:chgData name="Sam Povey" userId="ea51f38f-0456-4fc3-83c4-8ea42894b51b" providerId="ADAL" clId="{7414075A-8870-47E1-A178-B15F18B54F9C}" dt="2026-10-26T18:45:21.729" v="200" actId="255"/>
          <ac:graphicFrameMkLst>
            <pc:docMk/>
            <pc:sldMk cId="30878475" sldId="281"/>
            <ac:graphicFrameMk id="3" creationId="{312269FE-3045-A0A9-7E89-449187F8455B}"/>
          </ac:graphicFrameMkLst>
        </pc:graphicFrameChg>
      </pc:sldChg>
      <pc:sldChg chg="addSp delSp modSp mod">
        <pc:chgData name="Sam Povey" userId="ea51f38f-0456-4fc3-83c4-8ea42894b51b" providerId="ADAL" clId="{7414075A-8870-47E1-A178-B15F18B54F9C}" dt="2026-10-26T18:44:49.414" v="197" actId="255"/>
        <pc:sldMkLst>
          <pc:docMk/>
          <pc:sldMk cId="2111222775" sldId="305"/>
        </pc:sldMkLst>
        <pc:spChg chg="add del">
          <ac:chgData name="Sam Povey" userId="ea51f38f-0456-4fc3-83c4-8ea42894b51b" providerId="ADAL" clId="{7414075A-8870-47E1-A178-B15F18B54F9C}" dt="2026-10-25T09:42:59.987" v="11" actId="22"/>
          <ac:spMkLst>
            <pc:docMk/>
            <pc:sldMk cId="2111222775" sldId="305"/>
            <ac:spMk id="5" creationId="{EE0FD375-6E83-F7FC-FF6A-F10838933D54}"/>
          </ac:spMkLst>
        </pc:spChg>
        <pc:graphicFrameChg chg="mod modGraphic">
          <ac:chgData name="Sam Povey" userId="ea51f38f-0456-4fc3-83c4-8ea42894b51b" providerId="ADAL" clId="{7414075A-8870-47E1-A178-B15F18B54F9C}" dt="2026-10-26T18:44:49.414" v="197" actId="255"/>
          <ac:graphicFrameMkLst>
            <pc:docMk/>
            <pc:sldMk cId="2111222775" sldId="305"/>
            <ac:graphicFrameMk id="3" creationId="{8EA5A21D-19DB-58A2-28C4-6DCA8DC344E5}"/>
          </ac:graphicFrameMkLst>
        </pc:graphicFrameChg>
        <pc:picChg chg="add mod">
          <ac:chgData name="Sam Povey" userId="ea51f38f-0456-4fc3-83c4-8ea42894b51b" providerId="ADAL" clId="{7414075A-8870-47E1-A178-B15F18B54F9C}" dt="2026-10-25T09:43:16.348" v="15" actId="1076"/>
          <ac:picMkLst>
            <pc:docMk/>
            <pc:sldMk cId="2111222775" sldId="305"/>
            <ac:picMk id="9" creationId="{40C47939-07F9-B896-5D47-477003112378}"/>
          </ac:picMkLst>
        </pc:picChg>
        <pc:picChg chg="del">
          <ac:chgData name="Sam Povey" userId="ea51f38f-0456-4fc3-83c4-8ea42894b51b" providerId="ADAL" clId="{7414075A-8870-47E1-A178-B15F18B54F9C}" dt="2026-10-25T09:42:55.994" v="9" actId="478"/>
          <ac:picMkLst>
            <pc:docMk/>
            <pc:sldMk cId="2111222775" sldId="305"/>
            <ac:picMk id="17" creationId="{64FBA436-DE6A-F1A5-C410-BA2E21E52DEF}"/>
          </ac:picMkLst>
        </pc:picChg>
      </pc:sldChg>
      <pc:sldChg chg="addSp delSp modSp mod">
        <pc:chgData name="Sam Povey" userId="ea51f38f-0456-4fc3-83c4-8ea42894b51b" providerId="ADAL" clId="{7414075A-8870-47E1-A178-B15F18B54F9C}" dt="2026-10-25T09:44:43.651" v="99" actId="1076"/>
        <pc:sldMkLst>
          <pc:docMk/>
          <pc:sldMk cId="2226694448" sldId="306"/>
        </pc:sldMkLst>
        <pc:graphicFrameChg chg="mod modGraphic">
          <ac:chgData name="Sam Povey" userId="ea51f38f-0456-4fc3-83c4-8ea42894b51b" providerId="ADAL" clId="{7414075A-8870-47E1-A178-B15F18B54F9C}" dt="2026-10-25T09:44:14.901" v="97" actId="20577"/>
          <ac:graphicFrameMkLst>
            <pc:docMk/>
            <pc:sldMk cId="2226694448" sldId="306"/>
            <ac:graphicFrameMk id="3" creationId="{575662DD-47C0-F2A4-BC36-89A5B8F85848}"/>
          </ac:graphicFrameMkLst>
        </pc:graphicFrameChg>
        <pc:picChg chg="del">
          <ac:chgData name="Sam Povey" userId="ea51f38f-0456-4fc3-83c4-8ea42894b51b" providerId="ADAL" clId="{7414075A-8870-47E1-A178-B15F18B54F9C}" dt="2026-10-25T09:36:07.844" v="0" actId="478"/>
          <ac:picMkLst>
            <pc:docMk/>
            <pc:sldMk cId="2226694448" sldId="306"/>
            <ac:picMk id="7" creationId="{9910FE43-B233-3A7D-C4A1-0F2B46D48E7E}"/>
          </ac:picMkLst>
        </pc:picChg>
        <pc:picChg chg="del mod">
          <ac:chgData name="Sam Povey" userId="ea51f38f-0456-4fc3-83c4-8ea42894b51b" providerId="ADAL" clId="{7414075A-8870-47E1-A178-B15F18B54F9C}" dt="2026-10-25T09:43:19.545" v="16" actId="478"/>
          <ac:picMkLst>
            <pc:docMk/>
            <pc:sldMk cId="2226694448" sldId="306"/>
            <ac:picMk id="9" creationId="{56CA555F-D06A-7201-E06E-68125F89A80D}"/>
          </ac:picMkLst>
        </pc:picChg>
        <pc:picChg chg="add mod">
          <ac:chgData name="Sam Povey" userId="ea51f38f-0456-4fc3-83c4-8ea42894b51b" providerId="ADAL" clId="{7414075A-8870-47E1-A178-B15F18B54F9C}" dt="2026-10-25T09:36:44.594" v="6" actId="1076"/>
          <ac:picMkLst>
            <pc:docMk/>
            <pc:sldMk cId="2226694448" sldId="306"/>
            <ac:picMk id="11" creationId="{4FA2477A-EAC0-C60D-1D49-97A9D309CF0F}"/>
          </ac:picMkLst>
        </pc:picChg>
        <pc:picChg chg="add mod">
          <ac:chgData name="Sam Povey" userId="ea51f38f-0456-4fc3-83c4-8ea42894b51b" providerId="ADAL" clId="{7414075A-8870-47E1-A178-B15F18B54F9C}" dt="2026-10-25T09:44:43.651" v="99" actId="1076"/>
          <ac:picMkLst>
            <pc:docMk/>
            <pc:sldMk cId="2226694448" sldId="306"/>
            <ac:picMk id="14" creationId="{30D4A687-2B00-0466-97BA-C74A0D2EED75}"/>
          </ac:picMkLst>
        </pc:picChg>
      </pc:sldChg>
      <pc:sldChg chg="modSp mod">
        <pc:chgData name="Sam Povey" userId="ea51f38f-0456-4fc3-83c4-8ea42894b51b" providerId="ADAL" clId="{7414075A-8870-47E1-A178-B15F18B54F9C}" dt="2026-10-26T18:44:24.150" v="194" actId="255"/>
        <pc:sldMkLst>
          <pc:docMk/>
          <pc:sldMk cId="336657882" sldId="307"/>
        </pc:sldMkLst>
        <pc:graphicFrameChg chg="modGraphic">
          <ac:chgData name="Sam Povey" userId="ea51f38f-0456-4fc3-83c4-8ea42894b51b" providerId="ADAL" clId="{7414075A-8870-47E1-A178-B15F18B54F9C}" dt="2026-10-26T18:44:24.150" v="194" actId="255"/>
          <ac:graphicFrameMkLst>
            <pc:docMk/>
            <pc:sldMk cId="336657882" sldId="307"/>
            <ac:graphicFrameMk id="3" creationId="{D165E655-CD11-6AC6-8134-20C4A4E6BE34}"/>
          </ac:graphicFrameMkLst>
        </pc:graphicFrameChg>
      </pc:sldChg>
      <pc:sldChg chg="modSp mod">
        <pc:chgData name="Sam Povey" userId="ea51f38f-0456-4fc3-83c4-8ea42894b51b" providerId="ADAL" clId="{7414075A-8870-47E1-A178-B15F18B54F9C}" dt="2026-10-26T18:43:07.206" v="189" actId="255"/>
        <pc:sldMkLst>
          <pc:docMk/>
          <pc:sldMk cId="4170500121" sldId="315"/>
        </pc:sldMkLst>
        <pc:graphicFrameChg chg="mod modGraphic">
          <ac:chgData name="Sam Povey" userId="ea51f38f-0456-4fc3-83c4-8ea42894b51b" providerId="ADAL" clId="{7414075A-8870-47E1-A178-B15F18B54F9C}" dt="2026-10-26T18:43:07.206" v="189" actId="255"/>
          <ac:graphicFrameMkLst>
            <pc:docMk/>
            <pc:sldMk cId="4170500121" sldId="315"/>
            <ac:graphicFrameMk id="3" creationId="{8474D093-6E80-1346-56F2-215ADBCE3D2B}"/>
          </ac:graphicFrameMkLst>
        </pc:graphicFrameChg>
      </pc:sldChg>
      <pc:sldChg chg="modSp mod">
        <pc:chgData name="Sam Povey" userId="ea51f38f-0456-4fc3-83c4-8ea42894b51b" providerId="ADAL" clId="{7414075A-8870-47E1-A178-B15F18B54F9C}" dt="2026-10-26T18:42:51.970" v="188" actId="255"/>
        <pc:sldMkLst>
          <pc:docMk/>
          <pc:sldMk cId="3275514605" sldId="316"/>
        </pc:sldMkLst>
        <pc:graphicFrameChg chg="mod modGraphic">
          <ac:chgData name="Sam Povey" userId="ea51f38f-0456-4fc3-83c4-8ea42894b51b" providerId="ADAL" clId="{7414075A-8870-47E1-A178-B15F18B54F9C}" dt="2026-10-26T18:42:51.970" v="188" actId="255"/>
          <ac:graphicFrameMkLst>
            <pc:docMk/>
            <pc:sldMk cId="3275514605" sldId="316"/>
            <ac:graphicFrameMk id="3" creationId="{F95850B7-D441-B616-4DD7-C9BB98FBB828}"/>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556B8BCE-3DB3-460A-BB64-8698E4BF4628}" type="datetimeFigureOut">
              <a:rPr lang="en-GB" smtClean="0"/>
              <a:t>26/10/2026</a:t>
            </a:fld>
            <a:endParaRPr lang="en-GB"/>
          </a:p>
        </p:txBody>
      </p:sp>
      <p:sp>
        <p:nvSpPr>
          <p:cNvPr id="4" name="Slide Image Placeholder 3"/>
          <p:cNvSpPr>
            <a:spLocks noGrp="1" noRot="1" noChangeAspect="1"/>
          </p:cNvSpPr>
          <p:nvPr>
            <p:ph type="sldImg" idx="2"/>
          </p:nvPr>
        </p:nvSpPr>
        <p:spPr>
          <a:xfrm>
            <a:off x="1289050" y="1162050"/>
            <a:ext cx="4432300" cy="313690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4E453EA2-D47B-4E28-AF44-D227E8282CFC}" type="slidenum">
              <a:rPr lang="en-GB" smtClean="0"/>
              <a:t>‹#›</a:t>
            </a:fld>
            <a:endParaRPr lang="en-GB"/>
          </a:p>
        </p:txBody>
      </p:sp>
    </p:spTree>
    <p:extLst>
      <p:ext uri="{BB962C8B-B14F-4D97-AF65-F5344CB8AC3E}">
        <p14:creationId xmlns:p14="http://schemas.microsoft.com/office/powerpoint/2010/main" val="1641810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4703B-E5C9-08B2-54BC-BC8A1C1CF7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1163E3-9F7E-D64F-FCE2-8C0D855D6B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5CBACC-50ED-F090-04B8-E30450B7F80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D3EC959-779D-CF85-83F2-2C77225E4375}"/>
              </a:ext>
            </a:extLst>
          </p:cNvPr>
          <p:cNvSpPr>
            <a:spLocks noGrp="1"/>
          </p:cNvSpPr>
          <p:nvPr>
            <p:ph type="sldNum" sz="quarter" idx="5"/>
          </p:nvPr>
        </p:nvSpPr>
        <p:spPr/>
        <p:txBody>
          <a:bodyPr/>
          <a:lstStyle/>
          <a:p>
            <a:fld id="{4E453EA2-D47B-4E28-AF44-D227E8282CFC}" type="slidenum">
              <a:rPr lang="en-GB" smtClean="0"/>
              <a:t>1</a:t>
            </a:fld>
            <a:endParaRPr lang="en-GB"/>
          </a:p>
        </p:txBody>
      </p:sp>
    </p:spTree>
    <p:extLst>
      <p:ext uri="{BB962C8B-B14F-4D97-AF65-F5344CB8AC3E}">
        <p14:creationId xmlns:p14="http://schemas.microsoft.com/office/powerpoint/2010/main" val="2974750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453EA2-D47B-4E28-AF44-D227E8282CFC}" type="slidenum">
              <a:rPr lang="en-GB" smtClean="0"/>
              <a:t>4</a:t>
            </a:fld>
            <a:endParaRPr lang="en-GB"/>
          </a:p>
        </p:txBody>
      </p:sp>
    </p:spTree>
    <p:extLst>
      <p:ext uri="{BB962C8B-B14F-4D97-AF65-F5344CB8AC3E}">
        <p14:creationId xmlns:p14="http://schemas.microsoft.com/office/powerpoint/2010/main" val="4148229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BD827-2DFE-59AF-115C-2E218548D2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8CD73D-E717-1DEA-EE29-B49D17BED9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A83181-7593-20C3-40A1-432B4353459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C0701D1-15B7-9D97-71AC-8F9F9D20DA58}"/>
              </a:ext>
            </a:extLst>
          </p:cNvPr>
          <p:cNvSpPr>
            <a:spLocks noGrp="1"/>
          </p:cNvSpPr>
          <p:nvPr>
            <p:ph type="sldNum" sz="quarter" idx="5"/>
          </p:nvPr>
        </p:nvSpPr>
        <p:spPr/>
        <p:txBody>
          <a:bodyPr/>
          <a:lstStyle/>
          <a:p>
            <a:fld id="{4E453EA2-D47B-4E28-AF44-D227E8282CFC}" type="slidenum">
              <a:rPr lang="en-GB" smtClean="0"/>
              <a:t>5</a:t>
            </a:fld>
            <a:endParaRPr lang="en-GB"/>
          </a:p>
        </p:txBody>
      </p:sp>
    </p:spTree>
    <p:extLst>
      <p:ext uri="{BB962C8B-B14F-4D97-AF65-F5344CB8AC3E}">
        <p14:creationId xmlns:p14="http://schemas.microsoft.com/office/powerpoint/2010/main" val="1359755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C43FF-66BC-FE0F-EFE8-4BAC13D6E4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FC4A42-D4D9-A79A-9D4D-1DCC861483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00431E-5BE9-7F7B-FA96-62B6344030A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098B911-AF0B-2989-D1F5-C2229379616D}"/>
              </a:ext>
            </a:extLst>
          </p:cNvPr>
          <p:cNvSpPr>
            <a:spLocks noGrp="1"/>
          </p:cNvSpPr>
          <p:nvPr>
            <p:ph type="sldNum" sz="quarter" idx="5"/>
          </p:nvPr>
        </p:nvSpPr>
        <p:spPr/>
        <p:txBody>
          <a:bodyPr/>
          <a:lstStyle/>
          <a:p>
            <a:fld id="{4E453EA2-D47B-4E28-AF44-D227E8282CFC}" type="slidenum">
              <a:rPr lang="en-GB" smtClean="0"/>
              <a:t>6</a:t>
            </a:fld>
            <a:endParaRPr lang="en-GB"/>
          </a:p>
        </p:txBody>
      </p:sp>
    </p:spTree>
    <p:extLst>
      <p:ext uri="{BB962C8B-B14F-4D97-AF65-F5344CB8AC3E}">
        <p14:creationId xmlns:p14="http://schemas.microsoft.com/office/powerpoint/2010/main" val="1545557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D308CC-FFB4-8D2C-3C60-FFA15D14CA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891C68-C26B-6D46-99D0-94113FDAC3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004DD8-3ED9-8400-8BD8-1D56D87CF6A6}"/>
              </a:ext>
            </a:extLst>
          </p:cNvPr>
          <p:cNvSpPr>
            <a:spLocks noGrp="1"/>
          </p:cNvSpPr>
          <p:nvPr>
            <p:ph type="body" idx="1"/>
          </p:nvPr>
        </p:nvSpPr>
        <p:spPr/>
        <p:txBody>
          <a:bodyPr/>
          <a:lstStyle/>
          <a:p>
            <a:endParaRPr lang="en-GB" dirty="0"/>
          </a:p>
          <a:p>
            <a:r>
              <a:t>Cycles A, B and C are a rolling choice of texts. Nursery: explore meanings through objects, pictures, actions and play. Reception: revisit words, explain meanings and use them in sentences and new contexts. Select a manageable number of words for each group. Planned vocabulary includes everyday words, Tier Two vocabulary and relevant topic words. Story-linked words do not all need to appear verbatim in the text.</a:t>
            </a:r>
          </a:p>
        </p:txBody>
      </p:sp>
      <p:sp>
        <p:nvSpPr>
          <p:cNvPr id="4" name="Slide Number Placeholder 3">
            <a:extLst>
              <a:ext uri="{FF2B5EF4-FFF2-40B4-BE49-F238E27FC236}">
                <a16:creationId xmlns:a16="http://schemas.microsoft.com/office/drawing/2014/main" id="{DD13E535-BB74-103E-90D8-B2781CB0D795}"/>
              </a:ext>
            </a:extLst>
          </p:cNvPr>
          <p:cNvSpPr>
            <a:spLocks noGrp="1"/>
          </p:cNvSpPr>
          <p:nvPr>
            <p:ph type="sldNum" sz="quarter" idx="5"/>
          </p:nvPr>
        </p:nvSpPr>
        <p:spPr/>
        <p:txBody>
          <a:bodyPr/>
          <a:lstStyle/>
          <a:p>
            <a:fld id="{4E453EA2-D47B-4E28-AF44-D227E8282CFC}" type="slidenum">
              <a:rPr lang="en-GB" smtClean="0"/>
              <a:t>7</a:t>
            </a:fld>
            <a:endParaRPr lang="en-GB"/>
          </a:p>
        </p:txBody>
      </p:sp>
    </p:spTree>
    <p:extLst>
      <p:ext uri="{BB962C8B-B14F-4D97-AF65-F5344CB8AC3E}">
        <p14:creationId xmlns:p14="http://schemas.microsoft.com/office/powerpoint/2010/main" val="9800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6FE72-CE03-E510-01D0-1034B0D0C4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4FD553-D896-9F3F-881C-750D003436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F90B29-8D07-8EC5-ADA0-76EF27A1386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7813754-6AC5-9A2B-56EE-C58C81E69D74}"/>
              </a:ext>
            </a:extLst>
          </p:cNvPr>
          <p:cNvSpPr>
            <a:spLocks noGrp="1"/>
          </p:cNvSpPr>
          <p:nvPr>
            <p:ph type="sldNum" sz="quarter" idx="5"/>
          </p:nvPr>
        </p:nvSpPr>
        <p:spPr/>
        <p:txBody>
          <a:bodyPr/>
          <a:lstStyle/>
          <a:p>
            <a:fld id="{4E453EA2-D47B-4E28-AF44-D227E8282CFC}" type="slidenum">
              <a:rPr lang="en-GB" smtClean="0"/>
              <a:t>8</a:t>
            </a:fld>
            <a:endParaRPr lang="en-GB"/>
          </a:p>
        </p:txBody>
      </p:sp>
    </p:spTree>
    <p:extLst>
      <p:ext uri="{BB962C8B-B14F-4D97-AF65-F5344CB8AC3E}">
        <p14:creationId xmlns:p14="http://schemas.microsoft.com/office/powerpoint/2010/main" val="484209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F01A5-4E27-A130-DBFB-0E5A84EC62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E628DA-7968-DFBE-D5C1-E453B055B7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F455D0-CD86-BB2B-23E6-8B62501889B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143EFE9-077C-B7DB-E23B-F67B82D0C391}"/>
              </a:ext>
            </a:extLst>
          </p:cNvPr>
          <p:cNvSpPr>
            <a:spLocks noGrp="1"/>
          </p:cNvSpPr>
          <p:nvPr>
            <p:ph type="sldNum" sz="quarter" idx="5"/>
          </p:nvPr>
        </p:nvSpPr>
        <p:spPr/>
        <p:txBody>
          <a:bodyPr/>
          <a:lstStyle/>
          <a:p>
            <a:fld id="{4E453EA2-D47B-4E28-AF44-D227E8282CFC}" type="slidenum">
              <a:rPr lang="en-GB" smtClean="0"/>
              <a:t>9</a:t>
            </a:fld>
            <a:endParaRPr lang="en-GB"/>
          </a:p>
        </p:txBody>
      </p:sp>
    </p:spTree>
    <p:extLst>
      <p:ext uri="{BB962C8B-B14F-4D97-AF65-F5344CB8AC3E}">
        <p14:creationId xmlns:p14="http://schemas.microsoft.com/office/powerpoint/2010/main" val="38271478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10246-2874-FDC2-1FFF-062A6F3F27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322D0F-D6F5-ED36-20E7-A65B30B4AB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C9226C-E473-2548-E5F6-EB4637BD79B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3F1B8CF-A27E-E701-6416-6C9069CDC3E7}"/>
              </a:ext>
            </a:extLst>
          </p:cNvPr>
          <p:cNvSpPr>
            <a:spLocks noGrp="1"/>
          </p:cNvSpPr>
          <p:nvPr>
            <p:ph type="sldNum" sz="quarter" idx="5"/>
          </p:nvPr>
        </p:nvSpPr>
        <p:spPr/>
        <p:txBody>
          <a:bodyPr/>
          <a:lstStyle/>
          <a:p>
            <a:fld id="{4E453EA2-D47B-4E28-AF44-D227E8282CFC}" type="slidenum">
              <a:rPr lang="en-GB" smtClean="0"/>
              <a:t>10</a:t>
            </a:fld>
            <a:endParaRPr lang="en-GB"/>
          </a:p>
        </p:txBody>
      </p:sp>
    </p:spTree>
    <p:extLst>
      <p:ext uri="{BB962C8B-B14F-4D97-AF65-F5344CB8AC3E}">
        <p14:creationId xmlns:p14="http://schemas.microsoft.com/office/powerpoint/2010/main" val="3341402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2DBCC8-2170-0E97-AC6F-8A8706AFE8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403230-01C7-1247-AD91-B76D07B270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DBA48A-9E29-F0BA-8BEE-77BA814C5AD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A13E4E2-B95A-C242-BF3C-55FB01CCA984}"/>
              </a:ext>
            </a:extLst>
          </p:cNvPr>
          <p:cNvSpPr>
            <a:spLocks noGrp="1"/>
          </p:cNvSpPr>
          <p:nvPr>
            <p:ph type="sldNum" sz="quarter" idx="5"/>
          </p:nvPr>
        </p:nvSpPr>
        <p:spPr/>
        <p:txBody>
          <a:bodyPr/>
          <a:lstStyle/>
          <a:p>
            <a:fld id="{4E453EA2-D47B-4E28-AF44-D227E8282CFC}" type="slidenum">
              <a:rPr lang="en-GB" smtClean="0"/>
              <a:t>11</a:t>
            </a:fld>
            <a:endParaRPr lang="en-GB"/>
          </a:p>
        </p:txBody>
      </p:sp>
    </p:spTree>
    <p:extLst>
      <p:ext uri="{BB962C8B-B14F-4D97-AF65-F5344CB8AC3E}">
        <p14:creationId xmlns:p14="http://schemas.microsoft.com/office/powerpoint/2010/main" val="2080494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9F973-D3AF-58D6-7B9A-330E08A0EC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B71CCF-ACE8-FB5E-78DC-19F6241B2F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CFC54E-19D8-4A63-0FD1-C7B1270156E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3C97201-3DA8-8BF9-962B-BED086C6FF47}"/>
              </a:ext>
            </a:extLst>
          </p:cNvPr>
          <p:cNvSpPr>
            <a:spLocks noGrp="1"/>
          </p:cNvSpPr>
          <p:nvPr>
            <p:ph type="sldNum" sz="quarter" idx="5"/>
          </p:nvPr>
        </p:nvSpPr>
        <p:spPr/>
        <p:txBody>
          <a:bodyPr/>
          <a:lstStyle/>
          <a:p>
            <a:fld id="{4E453EA2-D47B-4E28-AF44-D227E8282CFC}" type="slidenum">
              <a:rPr lang="en-GB" smtClean="0"/>
              <a:t>12</a:t>
            </a:fld>
            <a:endParaRPr lang="en-GB"/>
          </a:p>
        </p:txBody>
      </p:sp>
    </p:spTree>
    <p:extLst>
      <p:ext uri="{BB962C8B-B14F-4D97-AF65-F5344CB8AC3E}">
        <p14:creationId xmlns:p14="http://schemas.microsoft.com/office/powerpoint/2010/main" val="26471252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457A2-E530-57D2-941E-065A558ED4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DE9A7C-893D-08FE-FD17-F08BB9A9CA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34DB39-36F3-F489-ECF4-6A88675D770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0BD4021-B42D-9F6A-23AB-59328833AB02}"/>
              </a:ext>
            </a:extLst>
          </p:cNvPr>
          <p:cNvSpPr>
            <a:spLocks noGrp="1"/>
          </p:cNvSpPr>
          <p:nvPr>
            <p:ph type="sldNum" sz="quarter" idx="5"/>
          </p:nvPr>
        </p:nvSpPr>
        <p:spPr/>
        <p:txBody>
          <a:bodyPr/>
          <a:lstStyle/>
          <a:p>
            <a:fld id="{4E453EA2-D47B-4E28-AF44-D227E8282CFC}" type="slidenum">
              <a:rPr lang="en-GB" smtClean="0"/>
              <a:t>13</a:t>
            </a:fld>
            <a:endParaRPr lang="en-GB"/>
          </a:p>
        </p:txBody>
      </p:sp>
    </p:spTree>
    <p:extLst>
      <p:ext uri="{BB962C8B-B14F-4D97-AF65-F5344CB8AC3E}">
        <p14:creationId xmlns:p14="http://schemas.microsoft.com/office/powerpoint/2010/main" val="5983297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6BFE0-F4E1-101D-5382-ED0CF0DA5F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C2A648-A548-06BB-51FF-EA4E65AB36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68EBE-0244-37FC-1610-2902D26649E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29D443B-FC45-218B-473D-AA9E7D3D0D90}"/>
              </a:ext>
            </a:extLst>
          </p:cNvPr>
          <p:cNvSpPr>
            <a:spLocks noGrp="1"/>
          </p:cNvSpPr>
          <p:nvPr>
            <p:ph type="sldNum" sz="quarter" idx="5"/>
          </p:nvPr>
        </p:nvSpPr>
        <p:spPr/>
        <p:txBody>
          <a:bodyPr/>
          <a:lstStyle/>
          <a:p>
            <a:fld id="{4E453EA2-D47B-4E28-AF44-D227E8282CFC}" type="slidenum">
              <a:rPr lang="en-GB" smtClean="0"/>
              <a:t>14</a:t>
            </a:fld>
            <a:endParaRPr lang="en-GB"/>
          </a:p>
        </p:txBody>
      </p:sp>
    </p:spTree>
    <p:extLst>
      <p:ext uri="{BB962C8B-B14F-4D97-AF65-F5344CB8AC3E}">
        <p14:creationId xmlns:p14="http://schemas.microsoft.com/office/powerpoint/2010/main" val="39847938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06A81-6111-307E-5E92-CE18FD6C58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F55085-A92C-4E34-DF48-8D116C6A21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C74C21-B6FD-6F35-C010-A2BDF8BA3FE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BA49D16-9457-2F06-7C38-0F6E6AAFEF54}"/>
              </a:ext>
            </a:extLst>
          </p:cNvPr>
          <p:cNvSpPr>
            <a:spLocks noGrp="1"/>
          </p:cNvSpPr>
          <p:nvPr>
            <p:ph type="sldNum" sz="quarter" idx="5"/>
          </p:nvPr>
        </p:nvSpPr>
        <p:spPr/>
        <p:txBody>
          <a:bodyPr/>
          <a:lstStyle/>
          <a:p>
            <a:fld id="{4E453EA2-D47B-4E28-AF44-D227E8282CFC}" type="slidenum">
              <a:rPr lang="en-GB" smtClean="0"/>
              <a:t>15</a:t>
            </a:fld>
            <a:endParaRPr lang="en-GB"/>
          </a:p>
        </p:txBody>
      </p:sp>
    </p:spTree>
    <p:extLst>
      <p:ext uri="{BB962C8B-B14F-4D97-AF65-F5344CB8AC3E}">
        <p14:creationId xmlns:p14="http://schemas.microsoft.com/office/powerpoint/2010/main" val="18766849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7A1FF-019C-AF9B-7F51-A33D5F2DA2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351803-422F-F271-11FC-3677BC97DE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EAAF1C-6D82-2BAC-8451-D894AC597E5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D875B65-AF54-F508-BC0A-AF06932DAE3E}"/>
              </a:ext>
            </a:extLst>
          </p:cNvPr>
          <p:cNvSpPr>
            <a:spLocks noGrp="1"/>
          </p:cNvSpPr>
          <p:nvPr>
            <p:ph type="sldNum" sz="quarter" idx="5"/>
          </p:nvPr>
        </p:nvSpPr>
        <p:spPr/>
        <p:txBody>
          <a:bodyPr/>
          <a:lstStyle/>
          <a:p>
            <a:fld id="{4E453EA2-D47B-4E28-AF44-D227E8282CFC}" type="slidenum">
              <a:rPr lang="en-GB" smtClean="0"/>
              <a:t>16</a:t>
            </a:fld>
            <a:endParaRPr lang="en-GB"/>
          </a:p>
        </p:txBody>
      </p:sp>
    </p:spTree>
    <p:extLst>
      <p:ext uri="{BB962C8B-B14F-4D97-AF65-F5344CB8AC3E}">
        <p14:creationId xmlns:p14="http://schemas.microsoft.com/office/powerpoint/2010/main" val="3976300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A893B-5A53-D1E2-D690-FD0206CBF1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94A1B1-41CA-4731-5926-E1B4A0A0DA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0A4A3F-4A50-07A8-845A-BEF2CDDDBF1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61D1662-FE52-EEEE-1CBB-548A28CF9004}"/>
              </a:ext>
            </a:extLst>
          </p:cNvPr>
          <p:cNvSpPr>
            <a:spLocks noGrp="1"/>
          </p:cNvSpPr>
          <p:nvPr>
            <p:ph type="sldNum" sz="quarter" idx="5"/>
          </p:nvPr>
        </p:nvSpPr>
        <p:spPr/>
        <p:txBody>
          <a:bodyPr/>
          <a:lstStyle/>
          <a:p>
            <a:fld id="{4E453EA2-D47B-4E28-AF44-D227E8282CFC}" type="slidenum">
              <a:rPr lang="en-GB" smtClean="0"/>
              <a:t>17</a:t>
            </a:fld>
            <a:endParaRPr lang="en-GB"/>
          </a:p>
        </p:txBody>
      </p:sp>
    </p:spTree>
    <p:extLst>
      <p:ext uri="{BB962C8B-B14F-4D97-AF65-F5344CB8AC3E}">
        <p14:creationId xmlns:p14="http://schemas.microsoft.com/office/powerpoint/2010/main" val="40014029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4191B-A205-4413-A557-1603422465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4702BD-0252-3601-E655-DD5CD7CD95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AAF7FA-CD19-4F39-B677-26522897A09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044B209-1717-CB59-9559-AB98C786DADD}"/>
              </a:ext>
            </a:extLst>
          </p:cNvPr>
          <p:cNvSpPr>
            <a:spLocks noGrp="1"/>
          </p:cNvSpPr>
          <p:nvPr>
            <p:ph type="sldNum" sz="quarter" idx="5"/>
          </p:nvPr>
        </p:nvSpPr>
        <p:spPr/>
        <p:txBody>
          <a:bodyPr/>
          <a:lstStyle/>
          <a:p>
            <a:fld id="{4E453EA2-D47B-4E28-AF44-D227E8282CFC}" type="slidenum">
              <a:rPr lang="en-GB" smtClean="0"/>
              <a:t>18</a:t>
            </a:fld>
            <a:endParaRPr lang="en-GB"/>
          </a:p>
        </p:txBody>
      </p:sp>
    </p:spTree>
    <p:extLst>
      <p:ext uri="{BB962C8B-B14F-4D97-AF65-F5344CB8AC3E}">
        <p14:creationId xmlns:p14="http://schemas.microsoft.com/office/powerpoint/2010/main" val="3945042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445B6-B077-5F0B-934E-4B421D43F5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95AD5A-26CC-7084-00DF-707493F8D8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7190B9-0C47-192A-77D2-AA2C0454AD4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D4573BD-71D1-83C4-BDB9-20FD6090ED4D}"/>
              </a:ext>
            </a:extLst>
          </p:cNvPr>
          <p:cNvSpPr>
            <a:spLocks noGrp="1"/>
          </p:cNvSpPr>
          <p:nvPr>
            <p:ph type="sldNum" sz="quarter" idx="5"/>
          </p:nvPr>
        </p:nvSpPr>
        <p:spPr/>
        <p:txBody>
          <a:bodyPr/>
          <a:lstStyle/>
          <a:p>
            <a:fld id="{4E453EA2-D47B-4E28-AF44-D227E8282CFC}" type="slidenum">
              <a:rPr lang="en-GB" smtClean="0"/>
              <a:t>19</a:t>
            </a:fld>
            <a:endParaRPr lang="en-GB"/>
          </a:p>
        </p:txBody>
      </p:sp>
    </p:spTree>
    <p:extLst>
      <p:ext uri="{BB962C8B-B14F-4D97-AF65-F5344CB8AC3E}">
        <p14:creationId xmlns:p14="http://schemas.microsoft.com/office/powerpoint/2010/main" val="28884134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8063D-3E32-A4D4-0914-377EEE8AD7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60459B-6E71-F927-9C8D-E5D5A96840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F4DBF7-B7DF-4C62-5F51-1CDB7C31539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6542A90-5A18-4948-EE89-141F10ADE042}"/>
              </a:ext>
            </a:extLst>
          </p:cNvPr>
          <p:cNvSpPr>
            <a:spLocks noGrp="1"/>
          </p:cNvSpPr>
          <p:nvPr>
            <p:ph type="sldNum" sz="quarter" idx="5"/>
          </p:nvPr>
        </p:nvSpPr>
        <p:spPr/>
        <p:txBody>
          <a:bodyPr/>
          <a:lstStyle/>
          <a:p>
            <a:fld id="{4E453EA2-D47B-4E28-AF44-D227E8282CFC}" type="slidenum">
              <a:rPr lang="en-GB" smtClean="0"/>
              <a:t>20</a:t>
            </a:fld>
            <a:endParaRPr lang="en-GB"/>
          </a:p>
        </p:txBody>
      </p:sp>
    </p:spTree>
    <p:extLst>
      <p:ext uri="{BB962C8B-B14F-4D97-AF65-F5344CB8AC3E}">
        <p14:creationId xmlns:p14="http://schemas.microsoft.com/office/powerpoint/2010/main" val="1599260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6171A-2E6B-8572-01F3-03CBE41BE3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4F82AB-3318-6283-93D1-45CAE3F69F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987C7D-74F5-13CE-AA58-892717D48C4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9A11407-D2EE-B50B-5827-3E201ABAF002}"/>
              </a:ext>
            </a:extLst>
          </p:cNvPr>
          <p:cNvSpPr>
            <a:spLocks noGrp="1"/>
          </p:cNvSpPr>
          <p:nvPr>
            <p:ph type="sldNum" sz="quarter" idx="5"/>
          </p:nvPr>
        </p:nvSpPr>
        <p:spPr/>
        <p:txBody>
          <a:bodyPr/>
          <a:lstStyle/>
          <a:p>
            <a:fld id="{4E453EA2-D47B-4E28-AF44-D227E8282CFC}" type="slidenum">
              <a:rPr lang="en-GB" smtClean="0"/>
              <a:t>21</a:t>
            </a:fld>
            <a:endParaRPr lang="en-GB"/>
          </a:p>
        </p:txBody>
      </p:sp>
    </p:spTree>
    <p:extLst>
      <p:ext uri="{BB962C8B-B14F-4D97-AF65-F5344CB8AC3E}">
        <p14:creationId xmlns:p14="http://schemas.microsoft.com/office/powerpoint/2010/main" val="37565718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33626-4F47-2BA6-C9E9-3F71074F18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9C92D3-CDEA-7CCA-5BA2-37830004EE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E0D3E9-67DA-272D-3621-725B4D78783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08FEC57-B29A-5876-1ABB-EC95DF3900B2}"/>
              </a:ext>
            </a:extLst>
          </p:cNvPr>
          <p:cNvSpPr>
            <a:spLocks noGrp="1"/>
          </p:cNvSpPr>
          <p:nvPr>
            <p:ph type="sldNum" sz="quarter" idx="5"/>
          </p:nvPr>
        </p:nvSpPr>
        <p:spPr/>
        <p:txBody>
          <a:bodyPr/>
          <a:lstStyle/>
          <a:p>
            <a:fld id="{4E453EA2-D47B-4E28-AF44-D227E8282CFC}" type="slidenum">
              <a:rPr lang="en-GB" smtClean="0"/>
              <a:t>22</a:t>
            </a:fld>
            <a:endParaRPr lang="en-GB"/>
          </a:p>
        </p:txBody>
      </p:sp>
    </p:spTree>
    <p:extLst>
      <p:ext uri="{BB962C8B-B14F-4D97-AF65-F5344CB8AC3E}">
        <p14:creationId xmlns:p14="http://schemas.microsoft.com/office/powerpoint/2010/main" val="38375631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71D7D-8DD2-B73F-670B-39E28B897E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423A25-F0F0-5FCC-B93D-543979A5B4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CD18AE-DC25-F9B5-7400-E2ADBB46411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03C409E-70A3-D52F-9596-C7D972B77867}"/>
              </a:ext>
            </a:extLst>
          </p:cNvPr>
          <p:cNvSpPr>
            <a:spLocks noGrp="1"/>
          </p:cNvSpPr>
          <p:nvPr>
            <p:ph type="sldNum" sz="quarter" idx="5"/>
          </p:nvPr>
        </p:nvSpPr>
        <p:spPr/>
        <p:txBody>
          <a:bodyPr/>
          <a:lstStyle/>
          <a:p>
            <a:fld id="{4E453EA2-D47B-4E28-AF44-D227E8282CFC}" type="slidenum">
              <a:rPr lang="en-GB" smtClean="0"/>
              <a:t>23</a:t>
            </a:fld>
            <a:endParaRPr lang="en-GB"/>
          </a:p>
        </p:txBody>
      </p:sp>
    </p:spTree>
    <p:extLst>
      <p:ext uri="{BB962C8B-B14F-4D97-AF65-F5344CB8AC3E}">
        <p14:creationId xmlns:p14="http://schemas.microsoft.com/office/powerpoint/2010/main" val="7241398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EB6B-73A6-53BD-BBDA-27E109764E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8AC905-8E3D-D5FA-F98D-3AC99184DF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E7D26C-6D05-E345-515F-20A4C12C83C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0C4C8A8-72D5-F82A-A2D6-755842F5D5FB}"/>
              </a:ext>
            </a:extLst>
          </p:cNvPr>
          <p:cNvSpPr>
            <a:spLocks noGrp="1"/>
          </p:cNvSpPr>
          <p:nvPr>
            <p:ph type="sldNum" sz="quarter" idx="5"/>
          </p:nvPr>
        </p:nvSpPr>
        <p:spPr/>
        <p:txBody>
          <a:bodyPr/>
          <a:lstStyle/>
          <a:p>
            <a:fld id="{4E453EA2-D47B-4E28-AF44-D227E8282CFC}" type="slidenum">
              <a:rPr lang="en-GB" smtClean="0"/>
              <a:t>24</a:t>
            </a:fld>
            <a:endParaRPr lang="en-GB"/>
          </a:p>
        </p:txBody>
      </p:sp>
    </p:spTree>
    <p:extLst>
      <p:ext uri="{BB962C8B-B14F-4D97-AF65-F5344CB8AC3E}">
        <p14:creationId xmlns:p14="http://schemas.microsoft.com/office/powerpoint/2010/main" val="11360735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C1055-8E8A-E7DA-C6DB-5F5E80295E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951B47-D587-8474-B69C-E08D689E32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740DEC-7249-AF4C-BA63-7C0DB041ACC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1EB500C-E10F-674F-419F-CFDBEB2E8609}"/>
              </a:ext>
            </a:extLst>
          </p:cNvPr>
          <p:cNvSpPr>
            <a:spLocks noGrp="1"/>
          </p:cNvSpPr>
          <p:nvPr>
            <p:ph type="sldNum" sz="quarter" idx="5"/>
          </p:nvPr>
        </p:nvSpPr>
        <p:spPr/>
        <p:txBody>
          <a:bodyPr/>
          <a:lstStyle/>
          <a:p>
            <a:fld id="{4E453EA2-D47B-4E28-AF44-D227E8282CFC}" type="slidenum">
              <a:rPr lang="en-GB" smtClean="0"/>
              <a:t>25</a:t>
            </a:fld>
            <a:endParaRPr lang="en-GB"/>
          </a:p>
        </p:txBody>
      </p:sp>
    </p:spTree>
    <p:extLst>
      <p:ext uri="{BB962C8B-B14F-4D97-AF65-F5344CB8AC3E}">
        <p14:creationId xmlns:p14="http://schemas.microsoft.com/office/powerpoint/2010/main" val="21721015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34DDD-C158-A628-D462-980ECCB69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760E3A-E7D2-56D5-2681-F4BA2E3BDD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E24C58-6A43-F690-32CB-36512FF0B87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7082C99-A5D1-29E6-686D-D54871042312}"/>
              </a:ext>
            </a:extLst>
          </p:cNvPr>
          <p:cNvSpPr>
            <a:spLocks noGrp="1"/>
          </p:cNvSpPr>
          <p:nvPr>
            <p:ph type="sldNum" sz="quarter" idx="5"/>
          </p:nvPr>
        </p:nvSpPr>
        <p:spPr/>
        <p:txBody>
          <a:bodyPr/>
          <a:lstStyle/>
          <a:p>
            <a:fld id="{4E453EA2-D47B-4E28-AF44-D227E8282CFC}" type="slidenum">
              <a:rPr lang="en-GB" smtClean="0"/>
              <a:t>26</a:t>
            </a:fld>
            <a:endParaRPr lang="en-GB"/>
          </a:p>
        </p:txBody>
      </p:sp>
    </p:spTree>
    <p:extLst>
      <p:ext uri="{BB962C8B-B14F-4D97-AF65-F5344CB8AC3E}">
        <p14:creationId xmlns:p14="http://schemas.microsoft.com/office/powerpoint/2010/main" val="6713311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9BE7F-8B56-BCB1-4B8C-90F3AD2B2D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59B8C1-1282-C8AC-00B6-E625760CE7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8C14C-1C85-FB59-6308-45F8701E4E0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1B552EF-F639-F304-BC98-1EFD8A5BAA30}"/>
              </a:ext>
            </a:extLst>
          </p:cNvPr>
          <p:cNvSpPr>
            <a:spLocks noGrp="1"/>
          </p:cNvSpPr>
          <p:nvPr>
            <p:ph type="sldNum" sz="quarter" idx="5"/>
          </p:nvPr>
        </p:nvSpPr>
        <p:spPr/>
        <p:txBody>
          <a:bodyPr/>
          <a:lstStyle/>
          <a:p>
            <a:fld id="{4E453EA2-D47B-4E28-AF44-D227E8282CFC}" type="slidenum">
              <a:rPr lang="en-GB" smtClean="0"/>
              <a:t>27</a:t>
            </a:fld>
            <a:endParaRPr lang="en-GB"/>
          </a:p>
        </p:txBody>
      </p:sp>
    </p:spTree>
    <p:extLst>
      <p:ext uri="{BB962C8B-B14F-4D97-AF65-F5344CB8AC3E}">
        <p14:creationId xmlns:p14="http://schemas.microsoft.com/office/powerpoint/2010/main" val="20702220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9FDA29-709D-F222-5045-DEB154C4F2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DDBCE1-B044-66B5-DD33-CC19AFDB6A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971EA5-C4D4-584A-7922-6251EC6E38B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D37C5DC-880D-2276-BBD1-714EB65FB527}"/>
              </a:ext>
            </a:extLst>
          </p:cNvPr>
          <p:cNvSpPr>
            <a:spLocks noGrp="1"/>
          </p:cNvSpPr>
          <p:nvPr>
            <p:ph type="sldNum" sz="quarter" idx="5"/>
          </p:nvPr>
        </p:nvSpPr>
        <p:spPr/>
        <p:txBody>
          <a:bodyPr/>
          <a:lstStyle/>
          <a:p>
            <a:fld id="{4E453EA2-D47B-4E28-AF44-D227E8282CFC}" type="slidenum">
              <a:rPr lang="en-GB" smtClean="0"/>
              <a:t>28</a:t>
            </a:fld>
            <a:endParaRPr lang="en-GB"/>
          </a:p>
        </p:txBody>
      </p:sp>
    </p:spTree>
    <p:extLst>
      <p:ext uri="{BB962C8B-B14F-4D97-AF65-F5344CB8AC3E}">
        <p14:creationId xmlns:p14="http://schemas.microsoft.com/office/powerpoint/2010/main" val="39873093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04573-B72E-93C5-F570-4CB2329FE7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2AECF2-0FD5-DF11-CA57-ECEB09CD54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4A610D-4DA6-0F42-05C3-D5FEC95DF2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5FE6AD6-879F-45D9-B280-F5061CB50C11}"/>
              </a:ext>
            </a:extLst>
          </p:cNvPr>
          <p:cNvSpPr>
            <a:spLocks noGrp="1"/>
          </p:cNvSpPr>
          <p:nvPr>
            <p:ph type="sldNum" sz="quarter" idx="5"/>
          </p:nvPr>
        </p:nvSpPr>
        <p:spPr/>
        <p:txBody>
          <a:bodyPr/>
          <a:lstStyle/>
          <a:p>
            <a:fld id="{4E453EA2-D47B-4E28-AF44-D227E8282CFC}" type="slidenum">
              <a:rPr lang="en-GB" smtClean="0"/>
              <a:t>29</a:t>
            </a:fld>
            <a:endParaRPr lang="en-GB"/>
          </a:p>
        </p:txBody>
      </p:sp>
    </p:spTree>
    <p:extLst>
      <p:ext uri="{BB962C8B-B14F-4D97-AF65-F5344CB8AC3E}">
        <p14:creationId xmlns:p14="http://schemas.microsoft.com/office/powerpoint/2010/main" val="7029618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B4CC7-C417-7493-95BB-4B70A9F9A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1A13EF-EC2D-9B69-B2A8-30836051D2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85531E-BEE5-24F8-9A0A-DABB479441A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2ABFAA6-CC6B-516A-3D11-6BFF1609776E}"/>
              </a:ext>
            </a:extLst>
          </p:cNvPr>
          <p:cNvSpPr>
            <a:spLocks noGrp="1"/>
          </p:cNvSpPr>
          <p:nvPr>
            <p:ph type="sldNum" sz="quarter" idx="5"/>
          </p:nvPr>
        </p:nvSpPr>
        <p:spPr/>
        <p:txBody>
          <a:bodyPr/>
          <a:lstStyle/>
          <a:p>
            <a:fld id="{4E453EA2-D47B-4E28-AF44-D227E8282CFC}" type="slidenum">
              <a:rPr lang="en-GB" smtClean="0"/>
              <a:t>30</a:t>
            </a:fld>
            <a:endParaRPr lang="en-GB"/>
          </a:p>
        </p:txBody>
      </p:sp>
    </p:spTree>
    <p:extLst>
      <p:ext uri="{BB962C8B-B14F-4D97-AF65-F5344CB8AC3E}">
        <p14:creationId xmlns:p14="http://schemas.microsoft.com/office/powerpoint/2010/main" val="25714295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B9C84-11F5-24EE-760B-24DA72A31E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2F2A8-BB45-7C12-9FA4-E7D101597E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FF0083-93BC-57D7-CD6F-2F2B729273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9C287D2-B7A8-9760-F08E-8D38BB6B8AFF}"/>
              </a:ext>
            </a:extLst>
          </p:cNvPr>
          <p:cNvSpPr>
            <a:spLocks noGrp="1"/>
          </p:cNvSpPr>
          <p:nvPr>
            <p:ph type="sldNum" sz="quarter" idx="5"/>
          </p:nvPr>
        </p:nvSpPr>
        <p:spPr/>
        <p:txBody>
          <a:bodyPr/>
          <a:lstStyle/>
          <a:p>
            <a:fld id="{4E453EA2-D47B-4E28-AF44-D227E8282CFC}" type="slidenum">
              <a:rPr lang="en-GB" smtClean="0"/>
              <a:t>31</a:t>
            </a:fld>
            <a:endParaRPr lang="en-GB"/>
          </a:p>
        </p:txBody>
      </p:sp>
    </p:spTree>
    <p:extLst>
      <p:ext uri="{BB962C8B-B14F-4D97-AF65-F5344CB8AC3E}">
        <p14:creationId xmlns:p14="http://schemas.microsoft.com/office/powerpoint/2010/main" val="34573703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4A7E8-7ADB-DAA5-1219-A10326F280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1229B-BF7A-83E8-A617-2E872DBD0B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FDFAD2-2438-6922-7F39-53FAB064A2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6BAEE57-7ED6-B291-9E9B-D7760615F1B8}"/>
              </a:ext>
            </a:extLst>
          </p:cNvPr>
          <p:cNvSpPr>
            <a:spLocks noGrp="1"/>
          </p:cNvSpPr>
          <p:nvPr>
            <p:ph type="sldNum" sz="quarter" idx="5"/>
          </p:nvPr>
        </p:nvSpPr>
        <p:spPr/>
        <p:txBody>
          <a:bodyPr/>
          <a:lstStyle/>
          <a:p>
            <a:fld id="{4E453EA2-D47B-4E28-AF44-D227E8282CFC}" type="slidenum">
              <a:rPr lang="en-GB" smtClean="0"/>
              <a:t>32</a:t>
            </a:fld>
            <a:endParaRPr lang="en-GB"/>
          </a:p>
        </p:txBody>
      </p:sp>
    </p:spTree>
    <p:extLst>
      <p:ext uri="{BB962C8B-B14F-4D97-AF65-F5344CB8AC3E}">
        <p14:creationId xmlns:p14="http://schemas.microsoft.com/office/powerpoint/2010/main" val="3846876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1"/>
            <a:ext cx="15113000" cy="712893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7871" y="1"/>
            <a:ext cx="15105131" cy="7128935"/>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566737" y="7734139"/>
            <a:ext cx="9634538" cy="2281259"/>
          </a:xfrm>
        </p:spPr>
        <p:txBody>
          <a:bodyPr anchor="ctr">
            <a:normAutofit/>
          </a:bodyPr>
          <a:lstStyle>
            <a:lvl1pPr algn="r">
              <a:defRPr sz="6861" spc="312" baseline="0"/>
            </a:lvl1pPr>
          </a:lstStyle>
          <a:p>
            <a:r>
              <a:rPr lang="en-US"/>
              <a:t>Click to edit Master title style</a:t>
            </a:r>
            <a:endParaRPr lang="en-US" dirty="0"/>
          </a:p>
        </p:txBody>
      </p:sp>
      <p:sp>
        <p:nvSpPr>
          <p:cNvPr id="3" name="Subtitle 2"/>
          <p:cNvSpPr>
            <a:spLocks noGrp="1"/>
          </p:cNvSpPr>
          <p:nvPr>
            <p:ph type="subTitle" idx="1"/>
          </p:nvPr>
        </p:nvSpPr>
        <p:spPr>
          <a:xfrm>
            <a:off x="10673556" y="7734139"/>
            <a:ext cx="3967163" cy="2281259"/>
          </a:xfrm>
        </p:spPr>
        <p:txBody>
          <a:bodyPr lIns="91440" rIns="91440" anchor="ctr">
            <a:normAutofit/>
          </a:bodyPr>
          <a:lstStyle>
            <a:lvl1pPr marL="0" indent="0" algn="l">
              <a:lnSpc>
                <a:spcPct val="100000"/>
              </a:lnSpc>
              <a:spcBef>
                <a:spcPts val="0"/>
              </a:spcBef>
              <a:buNone/>
              <a:defRPr sz="2495">
                <a:solidFill>
                  <a:schemeClr val="tx1">
                    <a:lumMod val="95000"/>
                    <a:lumOff val="5000"/>
                  </a:schemeClr>
                </a:solidFill>
              </a:defRPr>
            </a:lvl1pPr>
            <a:lvl2pPr marL="712912" indent="0" algn="ctr">
              <a:buNone/>
              <a:defRPr sz="2495"/>
            </a:lvl2pPr>
            <a:lvl3pPr marL="1425824" indent="0" algn="ctr">
              <a:buNone/>
              <a:defRPr sz="2495"/>
            </a:lvl3pPr>
            <a:lvl4pPr marL="2138736" indent="0" algn="ctr">
              <a:buNone/>
              <a:defRPr sz="2495"/>
            </a:lvl4pPr>
            <a:lvl5pPr marL="2851648" indent="0" algn="ctr">
              <a:buNone/>
              <a:defRPr sz="2495"/>
            </a:lvl5pPr>
            <a:lvl6pPr marL="3564560" indent="0" algn="ctr">
              <a:buNone/>
              <a:defRPr sz="2495"/>
            </a:lvl6pPr>
            <a:lvl7pPr marL="4277472" indent="0" algn="ctr">
              <a:buNone/>
              <a:defRPr sz="2495"/>
            </a:lvl7pPr>
            <a:lvl8pPr marL="4990384" indent="0" algn="ctr">
              <a:buNone/>
              <a:defRPr sz="2495"/>
            </a:lvl8pPr>
            <a:lvl9pPr marL="5703296" indent="0" algn="ctr">
              <a:buNone/>
              <a:defRPr sz="249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1D8BD707-D9CF-40AE-B4C6-C98DA3205C09}" type="datetimeFigureOut">
              <a:rPr lang="en-US" smtClean="0"/>
              <a:pPr/>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8" name="Straight Connector 7"/>
          <p:cNvCxnSpPr/>
          <p:nvPr/>
        </p:nvCxnSpPr>
        <p:spPr>
          <a:xfrm flipV="1">
            <a:off x="10396190" y="8208106"/>
            <a:ext cx="0" cy="1425787"/>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4769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46074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1"/>
            <a:ext cx="15113000" cy="712893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7871" y="1"/>
            <a:ext cx="15105131" cy="7128935"/>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66737" y="7734139"/>
            <a:ext cx="9634538" cy="2281259"/>
          </a:xfrm>
        </p:spPr>
        <p:txBody>
          <a:bodyPr anchor="ctr">
            <a:normAutofit/>
          </a:bodyPr>
          <a:lstStyle>
            <a:lvl1pPr algn="r">
              <a:defRPr sz="6861" b="0" spc="312" baseline="0"/>
            </a:lvl1pPr>
          </a:lstStyle>
          <a:p>
            <a:r>
              <a:rPr lang="en-US"/>
              <a:t>Click to edit Master title style</a:t>
            </a:r>
            <a:endParaRPr lang="en-US" dirty="0"/>
          </a:p>
        </p:txBody>
      </p:sp>
      <p:sp>
        <p:nvSpPr>
          <p:cNvPr id="3" name="Text Placeholder 2"/>
          <p:cNvSpPr>
            <a:spLocks noGrp="1"/>
          </p:cNvSpPr>
          <p:nvPr>
            <p:ph type="body" idx="1"/>
          </p:nvPr>
        </p:nvSpPr>
        <p:spPr>
          <a:xfrm>
            <a:off x="10673556" y="7734139"/>
            <a:ext cx="3967163" cy="2281259"/>
          </a:xfrm>
        </p:spPr>
        <p:txBody>
          <a:bodyPr lIns="91440" rIns="91440" anchor="ctr">
            <a:normAutofit/>
          </a:bodyPr>
          <a:lstStyle>
            <a:lvl1pPr marL="0" indent="0">
              <a:lnSpc>
                <a:spcPct val="100000"/>
              </a:lnSpc>
              <a:spcBef>
                <a:spcPts val="0"/>
              </a:spcBef>
              <a:buNone/>
              <a:defRPr sz="2495">
                <a:solidFill>
                  <a:schemeClr val="tx1">
                    <a:lumMod val="95000"/>
                    <a:lumOff val="5000"/>
                  </a:schemeClr>
                </a:solidFill>
              </a:defRPr>
            </a:lvl1pPr>
            <a:lvl2pPr marL="712912" indent="0">
              <a:buNone/>
              <a:defRPr sz="2495">
                <a:solidFill>
                  <a:schemeClr val="tx1">
                    <a:tint val="75000"/>
                  </a:schemeClr>
                </a:solidFill>
              </a:defRPr>
            </a:lvl2pPr>
            <a:lvl3pPr marL="1425824" indent="0">
              <a:buNone/>
              <a:defRPr sz="2495">
                <a:solidFill>
                  <a:schemeClr val="tx1">
                    <a:tint val="75000"/>
                  </a:schemeClr>
                </a:solidFill>
              </a:defRPr>
            </a:lvl3pPr>
            <a:lvl4pPr marL="2138736" indent="0">
              <a:buNone/>
              <a:defRPr sz="2183">
                <a:solidFill>
                  <a:schemeClr val="tx1">
                    <a:tint val="75000"/>
                  </a:schemeClr>
                </a:solidFill>
              </a:defRPr>
            </a:lvl4pPr>
            <a:lvl5pPr marL="2851648" indent="0">
              <a:buNone/>
              <a:defRPr sz="2183">
                <a:solidFill>
                  <a:schemeClr val="tx1">
                    <a:tint val="75000"/>
                  </a:schemeClr>
                </a:solidFill>
              </a:defRPr>
            </a:lvl5pPr>
            <a:lvl6pPr marL="3564560" indent="0">
              <a:buNone/>
              <a:defRPr sz="2183">
                <a:solidFill>
                  <a:schemeClr val="tx1">
                    <a:tint val="75000"/>
                  </a:schemeClr>
                </a:solidFill>
              </a:defRPr>
            </a:lvl6pPr>
            <a:lvl7pPr marL="4277472" indent="0">
              <a:buNone/>
              <a:defRPr sz="2183">
                <a:solidFill>
                  <a:schemeClr val="tx1">
                    <a:tint val="75000"/>
                  </a:schemeClr>
                </a:solidFill>
              </a:defRPr>
            </a:lvl7pPr>
            <a:lvl8pPr marL="4990384" indent="0">
              <a:buNone/>
              <a:defRPr sz="2183">
                <a:solidFill>
                  <a:schemeClr val="tx1">
                    <a:tint val="75000"/>
                  </a:schemeClr>
                </a:solidFill>
              </a:defRPr>
            </a:lvl8pPr>
            <a:lvl9pPr marL="5703296" indent="0">
              <a:buNone/>
              <a:defRPr sz="218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8" name="Straight Connector 7"/>
          <p:cNvCxnSpPr/>
          <p:nvPr/>
        </p:nvCxnSpPr>
        <p:spPr>
          <a:xfrm flipV="1">
            <a:off x="10396190" y="8208106"/>
            <a:ext cx="0" cy="1425787"/>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8451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69492" y="912504"/>
            <a:ext cx="12048839" cy="233829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269492" y="3564467"/>
            <a:ext cx="5894070" cy="62734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424261" y="3564467"/>
            <a:ext cx="5894070" cy="62734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54258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269492" y="912504"/>
            <a:ext cx="12048839" cy="23382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69492" y="3398618"/>
            <a:ext cx="5894070" cy="1283208"/>
          </a:xfrm>
        </p:spPr>
        <p:txBody>
          <a:bodyPr lIns="137160" rIns="137160" anchor="ctr">
            <a:normAutofit/>
          </a:bodyPr>
          <a:lstStyle>
            <a:lvl1pPr marL="0" indent="0">
              <a:spcBef>
                <a:spcPts val="0"/>
              </a:spcBef>
              <a:spcAft>
                <a:spcPts val="0"/>
              </a:spcAft>
              <a:buNone/>
              <a:defRPr sz="3430" b="0" cap="none" baseline="0">
                <a:solidFill>
                  <a:schemeClr val="accent1"/>
                </a:solidFill>
                <a:latin typeface="+mn-lt"/>
              </a:defRPr>
            </a:lvl1pPr>
            <a:lvl2pPr marL="712912" indent="0">
              <a:buNone/>
              <a:defRPr sz="3119" b="1"/>
            </a:lvl2pPr>
            <a:lvl3pPr marL="1425824" indent="0">
              <a:buNone/>
              <a:defRPr sz="2807" b="1"/>
            </a:lvl3pPr>
            <a:lvl4pPr marL="2138736" indent="0">
              <a:buNone/>
              <a:defRPr sz="2495" b="1"/>
            </a:lvl4pPr>
            <a:lvl5pPr marL="2851648" indent="0">
              <a:buNone/>
              <a:defRPr sz="2495" b="1"/>
            </a:lvl5pPr>
            <a:lvl6pPr marL="3564560" indent="0">
              <a:buNone/>
              <a:defRPr sz="2495" b="1"/>
            </a:lvl6pPr>
            <a:lvl7pPr marL="4277472" indent="0">
              <a:buNone/>
              <a:defRPr sz="2495" b="1"/>
            </a:lvl7pPr>
            <a:lvl8pPr marL="4990384" indent="0">
              <a:buNone/>
              <a:defRPr sz="2495" b="1"/>
            </a:lvl8pPr>
            <a:lvl9pPr marL="5703296" indent="0">
              <a:buNone/>
              <a:defRPr sz="2495" b="1"/>
            </a:lvl9pPr>
          </a:lstStyle>
          <a:p>
            <a:pPr lvl="0"/>
            <a:r>
              <a:rPr lang="en-US"/>
              <a:t>Click to edit Master text styles</a:t>
            </a:r>
          </a:p>
        </p:txBody>
      </p:sp>
      <p:sp>
        <p:nvSpPr>
          <p:cNvPr id="4" name="Content Placeholder 3"/>
          <p:cNvSpPr>
            <a:spLocks noGrp="1"/>
          </p:cNvSpPr>
          <p:nvPr>
            <p:ph sz="half" idx="2"/>
          </p:nvPr>
        </p:nvSpPr>
        <p:spPr>
          <a:xfrm>
            <a:off x="1269492" y="4627551"/>
            <a:ext cx="5894070" cy="5210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424261" y="3398618"/>
            <a:ext cx="5894070" cy="1283208"/>
          </a:xfrm>
        </p:spPr>
        <p:txBody>
          <a:bodyPr lIns="137160" rIns="137160" anchor="ctr">
            <a:normAutofit/>
          </a:bodyPr>
          <a:lstStyle>
            <a:lvl1pPr marL="0" indent="0">
              <a:spcBef>
                <a:spcPts val="0"/>
              </a:spcBef>
              <a:spcAft>
                <a:spcPts val="0"/>
              </a:spcAft>
              <a:buNone/>
              <a:defRPr lang="en-US" sz="3430" b="0" kern="1200" cap="none" baseline="0" dirty="0">
                <a:solidFill>
                  <a:schemeClr val="accent1"/>
                </a:solidFill>
                <a:latin typeface="+mn-lt"/>
                <a:ea typeface="+mn-ea"/>
                <a:cs typeface="+mn-cs"/>
              </a:defRPr>
            </a:lvl1pPr>
            <a:lvl2pPr marL="712912" indent="0">
              <a:buNone/>
              <a:defRPr sz="3119" b="1"/>
            </a:lvl2pPr>
            <a:lvl3pPr marL="1425824" indent="0">
              <a:buNone/>
              <a:defRPr sz="2807" b="1"/>
            </a:lvl3pPr>
            <a:lvl4pPr marL="2138736" indent="0">
              <a:buNone/>
              <a:defRPr sz="2495" b="1"/>
            </a:lvl4pPr>
            <a:lvl5pPr marL="2851648" indent="0">
              <a:buNone/>
              <a:defRPr sz="2495" b="1"/>
            </a:lvl5pPr>
            <a:lvl6pPr marL="3564560" indent="0">
              <a:buNone/>
              <a:defRPr sz="2495" b="1"/>
            </a:lvl6pPr>
            <a:lvl7pPr marL="4277472" indent="0">
              <a:buNone/>
              <a:defRPr sz="2495" b="1"/>
            </a:lvl7pPr>
            <a:lvl8pPr marL="4990384" indent="0">
              <a:buNone/>
              <a:defRPr sz="2495" b="1"/>
            </a:lvl8pPr>
            <a:lvl9pPr marL="5703296" indent="0">
              <a:buNone/>
              <a:defRPr sz="2495" b="1"/>
            </a:lvl9pPr>
          </a:lstStyle>
          <a:p>
            <a:pPr marL="0" lvl="0" indent="0" algn="l" defTabSz="1425824" rtl="0" eaLnBrk="1" latinLnBrk="0" hangingPunct="1">
              <a:lnSpc>
                <a:spcPct val="90000"/>
              </a:lnSpc>
              <a:spcBef>
                <a:spcPts val="2807"/>
              </a:spcBef>
              <a:buNone/>
            </a:pPr>
            <a:r>
              <a:rPr lang="en-US"/>
              <a:t>Click to edit Master text styles</a:t>
            </a:r>
          </a:p>
        </p:txBody>
      </p:sp>
      <p:sp>
        <p:nvSpPr>
          <p:cNvPr id="6" name="Content Placeholder 5"/>
          <p:cNvSpPr>
            <a:spLocks noGrp="1"/>
          </p:cNvSpPr>
          <p:nvPr>
            <p:ph sz="quarter" idx="4"/>
          </p:nvPr>
        </p:nvSpPr>
        <p:spPr>
          <a:xfrm>
            <a:off x="7424261" y="4627551"/>
            <a:ext cx="5894070" cy="5210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42638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49408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1096935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269492" y="735205"/>
            <a:ext cx="5440680" cy="2708995"/>
          </a:xfrm>
        </p:spPr>
        <p:txBody>
          <a:bodyPr>
            <a:noAutofit/>
          </a:bodyPr>
          <a:lstStyle>
            <a:lvl1pPr>
              <a:lnSpc>
                <a:spcPct val="80000"/>
              </a:lnSpc>
              <a:defRPr sz="5613"/>
            </a:lvl1pPr>
          </a:lstStyle>
          <a:p>
            <a:r>
              <a:rPr lang="en-US"/>
              <a:t>Click to edit Master title style</a:t>
            </a:r>
            <a:endParaRPr lang="en-US" dirty="0"/>
          </a:p>
        </p:txBody>
      </p:sp>
      <p:sp>
        <p:nvSpPr>
          <p:cNvPr id="3" name="Content Placeholder 2"/>
          <p:cNvSpPr>
            <a:spLocks noGrp="1"/>
          </p:cNvSpPr>
          <p:nvPr>
            <p:ph idx="1"/>
          </p:nvPr>
        </p:nvSpPr>
        <p:spPr>
          <a:xfrm>
            <a:off x="7084219" y="1283208"/>
            <a:ext cx="7038880" cy="8084210"/>
          </a:xfrm>
        </p:spPr>
        <p:txBody>
          <a:bodyPr>
            <a:normAutofit/>
          </a:bodyPr>
          <a:lstStyle>
            <a:lvl1pPr>
              <a:defRPr sz="3119"/>
            </a:lvl1pPr>
            <a:lvl2pPr>
              <a:defRPr sz="2495"/>
            </a:lvl2pPr>
            <a:lvl3pPr>
              <a:defRPr sz="1871"/>
            </a:lvl3pPr>
            <a:lvl4pPr>
              <a:defRPr sz="1871"/>
            </a:lvl4pPr>
            <a:lvl5pPr>
              <a:defRPr sz="1871"/>
            </a:lvl5pPr>
            <a:lvl6pPr>
              <a:defRPr sz="1871"/>
            </a:lvl6pPr>
            <a:lvl7pPr>
              <a:defRPr sz="1871"/>
            </a:lvl7pPr>
            <a:lvl8pPr>
              <a:defRPr sz="1871"/>
            </a:lvl8pPr>
            <a:lvl9pPr>
              <a:defRPr sz="187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69492" y="3520037"/>
            <a:ext cx="5440680" cy="5866392"/>
          </a:xfrm>
        </p:spPr>
        <p:txBody>
          <a:bodyPr lIns="91440" rIns="91440">
            <a:normAutofit/>
          </a:bodyPr>
          <a:lstStyle>
            <a:lvl1pPr marL="0" indent="0">
              <a:lnSpc>
                <a:spcPct val="108000"/>
              </a:lnSpc>
              <a:spcBef>
                <a:spcPts val="936"/>
              </a:spcBef>
              <a:buNone/>
              <a:defRPr sz="2495"/>
            </a:lvl1pPr>
            <a:lvl2pPr marL="712912" indent="0">
              <a:buNone/>
              <a:defRPr sz="1871"/>
            </a:lvl2pPr>
            <a:lvl3pPr marL="1425824" indent="0">
              <a:buNone/>
              <a:defRPr sz="1559"/>
            </a:lvl3pPr>
            <a:lvl4pPr marL="2138736" indent="0">
              <a:buNone/>
              <a:defRPr sz="1403"/>
            </a:lvl4pPr>
            <a:lvl5pPr marL="2851648" indent="0">
              <a:buNone/>
              <a:defRPr sz="1403"/>
            </a:lvl5pPr>
            <a:lvl6pPr marL="3564560" indent="0">
              <a:buNone/>
              <a:defRPr sz="1403"/>
            </a:lvl6pPr>
            <a:lvl7pPr marL="4277472" indent="0">
              <a:buNone/>
              <a:defRPr sz="1403"/>
            </a:lvl7pPr>
            <a:lvl8pPr marL="4990384" indent="0">
              <a:buNone/>
              <a:defRPr sz="1403"/>
            </a:lvl8pPr>
            <a:lvl9pPr marL="5703296" indent="0">
              <a:buNone/>
              <a:defRPr sz="1403"/>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04138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6737" y="7734141"/>
            <a:ext cx="9634538" cy="2281259"/>
          </a:xfrm>
        </p:spPr>
        <p:txBody>
          <a:bodyPr anchor="ctr">
            <a:normAutofit/>
          </a:bodyPr>
          <a:lstStyle>
            <a:lvl1pPr algn="r">
              <a:defRPr sz="6861" spc="312"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5109222" cy="7128933"/>
          </a:xfrm>
          <a:solidFill>
            <a:schemeClr val="accent1">
              <a:lumMod val="60000"/>
              <a:lumOff val="40000"/>
            </a:schemeClr>
          </a:solidFill>
        </p:spPr>
        <p:txBody>
          <a:bodyPr lIns="457200" tIns="365760" anchor="t"/>
          <a:lstStyle>
            <a:lvl1pPr marL="0" indent="0">
              <a:buNone/>
              <a:defRPr sz="3742"/>
            </a:lvl1pPr>
            <a:lvl2pPr marL="534684" indent="0">
              <a:buNone/>
              <a:defRPr sz="3275"/>
            </a:lvl2pPr>
            <a:lvl3pPr marL="1069368" indent="0">
              <a:buNone/>
              <a:defRPr sz="2807"/>
            </a:lvl3pPr>
            <a:lvl4pPr marL="1604052" indent="0">
              <a:buNone/>
              <a:defRPr sz="2339"/>
            </a:lvl4pPr>
            <a:lvl5pPr marL="2138736" indent="0">
              <a:buNone/>
              <a:defRPr sz="2339"/>
            </a:lvl5pPr>
            <a:lvl6pPr marL="2673420" indent="0">
              <a:buNone/>
              <a:defRPr sz="2339"/>
            </a:lvl6pPr>
            <a:lvl7pPr marL="3208104" indent="0">
              <a:buNone/>
              <a:defRPr sz="2339"/>
            </a:lvl7pPr>
            <a:lvl8pPr marL="3742788" indent="0">
              <a:buNone/>
              <a:defRPr sz="2339"/>
            </a:lvl8pPr>
            <a:lvl9pPr marL="4277472" indent="0">
              <a:buNone/>
              <a:defRPr sz="2339"/>
            </a:lvl9pPr>
          </a:lstStyle>
          <a:p>
            <a:r>
              <a:rPr lang="en-US"/>
              <a:t>Click icon to add picture</a:t>
            </a:r>
            <a:endParaRPr lang="en-US" dirty="0"/>
          </a:p>
        </p:txBody>
      </p:sp>
      <p:sp>
        <p:nvSpPr>
          <p:cNvPr id="4" name="Text Placeholder 3"/>
          <p:cNvSpPr>
            <a:spLocks noGrp="1"/>
          </p:cNvSpPr>
          <p:nvPr>
            <p:ph type="body" sz="half" idx="2"/>
          </p:nvPr>
        </p:nvSpPr>
        <p:spPr>
          <a:xfrm>
            <a:off x="10673556" y="7734141"/>
            <a:ext cx="3967163" cy="2281259"/>
          </a:xfrm>
        </p:spPr>
        <p:txBody>
          <a:bodyPr lIns="91440" rIns="91440" anchor="ctr">
            <a:normAutofit/>
          </a:bodyPr>
          <a:lstStyle>
            <a:lvl1pPr marL="0" indent="0">
              <a:lnSpc>
                <a:spcPct val="100000"/>
              </a:lnSpc>
              <a:spcBef>
                <a:spcPts val="0"/>
              </a:spcBef>
              <a:buNone/>
              <a:defRPr sz="2495">
                <a:solidFill>
                  <a:schemeClr val="tx1">
                    <a:lumMod val="95000"/>
                    <a:lumOff val="5000"/>
                  </a:schemeClr>
                </a:solidFill>
              </a:defRPr>
            </a:lvl1pPr>
            <a:lvl2pPr marL="534684" indent="0">
              <a:buNone/>
              <a:defRPr sz="1637"/>
            </a:lvl2pPr>
            <a:lvl3pPr marL="1069368" indent="0">
              <a:buNone/>
              <a:defRPr sz="1403"/>
            </a:lvl3pPr>
            <a:lvl4pPr marL="1604052" indent="0">
              <a:buNone/>
              <a:defRPr sz="1169"/>
            </a:lvl4pPr>
            <a:lvl5pPr marL="2138736" indent="0">
              <a:buNone/>
              <a:defRPr sz="1169"/>
            </a:lvl5pPr>
            <a:lvl6pPr marL="2673420" indent="0">
              <a:buNone/>
              <a:defRPr sz="1169"/>
            </a:lvl6pPr>
            <a:lvl7pPr marL="3208104" indent="0">
              <a:buNone/>
              <a:defRPr sz="1169"/>
            </a:lvl7pPr>
            <a:lvl8pPr marL="3742788" indent="0">
              <a:buNone/>
              <a:defRPr sz="1169"/>
            </a:lvl8pPr>
            <a:lvl9pPr marL="4277472" indent="0">
              <a:buNone/>
              <a:defRPr sz="1169"/>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cxnSp>
        <p:nvCxnSpPr>
          <p:cNvPr id="8" name="Straight Connector 7"/>
          <p:cNvCxnSpPr/>
          <p:nvPr/>
        </p:nvCxnSpPr>
        <p:spPr>
          <a:xfrm flipV="1">
            <a:off x="10396190" y="8208106"/>
            <a:ext cx="0" cy="142578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0060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53906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815243" y="1188156"/>
            <a:ext cx="3258741" cy="8435904"/>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1227934" y="1188156"/>
            <a:ext cx="9398397" cy="843590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cxnSp>
        <p:nvCxnSpPr>
          <p:cNvPr id="7" name="Straight Connector 6"/>
          <p:cNvCxnSpPr/>
          <p:nvPr/>
        </p:nvCxnSpPr>
        <p:spPr>
          <a:xfrm rot="5400000" flipV="1">
            <a:off x="12468225" y="238562"/>
            <a:ext cx="0" cy="113347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8801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69492" y="912504"/>
            <a:ext cx="12048839" cy="23382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69493" y="3564467"/>
            <a:ext cx="12048841" cy="6273461"/>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69495" y="10089505"/>
            <a:ext cx="2670239" cy="427736"/>
          </a:xfrm>
          <a:prstGeom prst="rect">
            <a:avLst/>
          </a:prstGeom>
        </p:spPr>
        <p:txBody>
          <a:bodyPr vert="horz" lIns="91440" tIns="45720" rIns="91440" bIns="45720" rtlCol="0" anchor="ctr"/>
          <a:lstStyle>
            <a:lvl1pPr algn="l">
              <a:defRPr sz="1559">
                <a:solidFill>
                  <a:schemeClr val="tx1">
                    <a:lumMod val="95000"/>
                    <a:lumOff val="5000"/>
                  </a:schemeClr>
                </a:solidFill>
                <a:latin typeface="+mj-lt"/>
              </a:defRPr>
            </a:lvl1pPr>
          </a:lstStyle>
          <a:p>
            <a:fld id="{96DFF08F-DC6B-4601-B491-B0F83F6DD2DA}" type="datetimeFigureOut">
              <a:rPr lang="en-US" dirty="0"/>
              <a:pPr/>
              <a:t>10/26/2026</a:t>
            </a:fld>
            <a:endParaRPr lang="en-US" dirty="0"/>
          </a:p>
        </p:txBody>
      </p:sp>
      <p:sp>
        <p:nvSpPr>
          <p:cNvPr id="5" name="Footer Placeholder 4"/>
          <p:cNvSpPr>
            <a:spLocks noGrp="1"/>
          </p:cNvSpPr>
          <p:nvPr>
            <p:ph type="ftr" sz="quarter" idx="3"/>
          </p:nvPr>
        </p:nvSpPr>
        <p:spPr>
          <a:xfrm>
            <a:off x="6003219" y="10089505"/>
            <a:ext cx="7315350" cy="427736"/>
          </a:xfrm>
          <a:prstGeom prst="rect">
            <a:avLst/>
          </a:prstGeom>
        </p:spPr>
        <p:txBody>
          <a:bodyPr vert="horz" lIns="91440" tIns="45720" rIns="91440" bIns="45720" rtlCol="0" anchor="ctr"/>
          <a:lstStyle>
            <a:lvl1pPr algn="r">
              <a:defRPr sz="1559"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3433778" y="10089505"/>
            <a:ext cx="1206941" cy="427736"/>
          </a:xfrm>
          <a:prstGeom prst="rect">
            <a:avLst/>
          </a:prstGeom>
        </p:spPr>
        <p:txBody>
          <a:bodyPr vert="horz" lIns="91440" tIns="45720" rIns="91440" bIns="45720" rtlCol="0" anchor="ctr"/>
          <a:lstStyle>
            <a:lvl1pPr algn="l">
              <a:defRPr sz="1559">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944563" y="1288453"/>
            <a:ext cx="0" cy="1425787"/>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4032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425824" rtl="0" eaLnBrk="1" latinLnBrk="0" hangingPunct="1">
        <a:lnSpc>
          <a:spcPct val="80000"/>
        </a:lnSpc>
        <a:spcBef>
          <a:spcPct val="0"/>
        </a:spcBef>
        <a:buNone/>
        <a:defRPr sz="6861" kern="1200" cap="all" spc="156" baseline="0">
          <a:solidFill>
            <a:schemeClr val="tx1">
              <a:lumMod val="95000"/>
              <a:lumOff val="5000"/>
            </a:schemeClr>
          </a:solidFill>
          <a:latin typeface="+mj-lt"/>
          <a:ea typeface="+mj-ea"/>
          <a:cs typeface="+mj-cs"/>
        </a:defRPr>
      </a:lvl1pPr>
    </p:titleStyle>
    <p:bodyStyle>
      <a:lvl1pPr marL="142582" indent="-142582" algn="l" defTabSz="1425824" rtl="0" eaLnBrk="1" latinLnBrk="0" hangingPunct="1">
        <a:lnSpc>
          <a:spcPct val="90000"/>
        </a:lnSpc>
        <a:spcBef>
          <a:spcPts val="1871"/>
        </a:spcBef>
        <a:spcAft>
          <a:spcPts val="312"/>
        </a:spcAft>
        <a:buClr>
          <a:schemeClr val="accent1"/>
        </a:buClr>
        <a:buSzPct val="100000"/>
        <a:buFont typeface="Tw Cen MT" panose="020B0602020104020603" pitchFamily="34" charset="0"/>
        <a:buChar char=" "/>
        <a:defRPr sz="3119" kern="1200">
          <a:solidFill>
            <a:schemeClr val="tx1"/>
          </a:solidFill>
          <a:latin typeface="+mn-lt"/>
          <a:ea typeface="+mn-ea"/>
          <a:cs typeface="+mn-cs"/>
        </a:defRPr>
      </a:lvl1pPr>
      <a:lvl2pPr marL="413489" indent="-213874" algn="l" defTabSz="1425824" rtl="0" eaLnBrk="1" latinLnBrk="0" hangingPunct="1">
        <a:lnSpc>
          <a:spcPct val="90000"/>
        </a:lnSpc>
        <a:spcBef>
          <a:spcPts val="312"/>
        </a:spcBef>
        <a:spcAft>
          <a:spcPts val="624"/>
        </a:spcAft>
        <a:buClr>
          <a:schemeClr val="accent1"/>
        </a:buClr>
        <a:buFont typeface="Wingdings 3" pitchFamily="18" charset="2"/>
        <a:buChar char=""/>
        <a:defRPr sz="2495" kern="1200">
          <a:solidFill>
            <a:schemeClr val="tx1"/>
          </a:solidFill>
          <a:latin typeface="+mn-lt"/>
          <a:ea typeface="+mn-ea"/>
          <a:cs typeface="+mn-cs"/>
        </a:defRPr>
      </a:lvl2pPr>
      <a:lvl3pPr marL="698654" indent="-213874" algn="l" defTabSz="1425824" rtl="0" eaLnBrk="1" latinLnBrk="0" hangingPunct="1">
        <a:lnSpc>
          <a:spcPct val="90000"/>
        </a:lnSpc>
        <a:spcBef>
          <a:spcPts val="312"/>
        </a:spcBef>
        <a:spcAft>
          <a:spcPts val="624"/>
        </a:spcAft>
        <a:buClr>
          <a:schemeClr val="accent1"/>
        </a:buClr>
        <a:buFont typeface="Wingdings 3" pitchFamily="18" charset="2"/>
        <a:buChar char=""/>
        <a:defRPr sz="1871" kern="1200">
          <a:solidFill>
            <a:schemeClr val="tx1"/>
          </a:solidFill>
          <a:latin typeface="+mn-lt"/>
          <a:ea typeface="+mn-ea"/>
          <a:cs typeface="+mn-cs"/>
        </a:defRPr>
      </a:lvl3pPr>
      <a:lvl4pPr marL="926786" indent="-213874" algn="l" defTabSz="1425824" rtl="0" eaLnBrk="1" latinLnBrk="0" hangingPunct="1">
        <a:lnSpc>
          <a:spcPct val="90000"/>
        </a:lnSpc>
        <a:spcBef>
          <a:spcPts val="312"/>
        </a:spcBef>
        <a:spcAft>
          <a:spcPts val="624"/>
        </a:spcAft>
        <a:buClr>
          <a:schemeClr val="accent1"/>
        </a:buClr>
        <a:buFont typeface="Wingdings 3" pitchFamily="18" charset="2"/>
        <a:buChar char=""/>
        <a:defRPr sz="1871" kern="1200">
          <a:solidFill>
            <a:schemeClr val="tx1"/>
          </a:solidFill>
          <a:latin typeface="+mn-lt"/>
          <a:ea typeface="+mn-ea"/>
          <a:cs typeface="+mn-cs"/>
        </a:defRPr>
      </a:lvl4pPr>
      <a:lvl5pPr marL="1211950" indent="-213874" algn="l" defTabSz="1425824" rtl="0" eaLnBrk="1" latinLnBrk="0" hangingPunct="1">
        <a:lnSpc>
          <a:spcPct val="90000"/>
        </a:lnSpc>
        <a:spcBef>
          <a:spcPts val="312"/>
        </a:spcBef>
        <a:spcAft>
          <a:spcPts val="624"/>
        </a:spcAft>
        <a:buClr>
          <a:schemeClr val="accent1"/>
        </a:buClr>
        <a:buFont typeface="Wingdings 3" pitchFamily="18" charset="2"/>
        <a:buChar char=""/>
        <a:defRPr sz="1871" kern="1200">
          <a:solidFill>
            <a:schemeClr val="tx1"/>
          </a:solidFill>
          <a:latin typeface="+mn-lt"/>
          <a:ea typeface="+mn-ea"/>
          <a:cs typeface="+mn-cs"/>
        </a:defRPr>
      </a:lvl5pPr>
      <a:lvl6pPr marL="1425824" indent="-213874" algn="l" defTabSz="1425824" rtl="0" eaLnBrk="1" latinLnBrk="0" hangingPunct="1">
        <a:lnSpc>
          <a:spcPct val="90000"/>
        </a:lnSpc>
        <a:spcBef>
          <a:spcPts val="312"/>
        </a:spcBef>
        <a:spcAft>
          <a:spcPts val="624"/>
        </a:spcAft>
        <a:buClr>
          <a:schemeClr val="accent1"/>
        </a:buClr>
        <a:buFont typeface="Wingdings 3" pitchFamily="18" charset="2"/>
        <a:buChar char=""/>
        <a:defRPr sz="1871" kern="1200">
          <a:solidFill>
            <a:schemeClr val="tx1"/>
          </a:solidFill>
          <a:latin typeface="+mn-lt"/>
          <a:ea typeface="+mn-ea"/>
          <a:cs typeface="+mn-cs"/>
        </a:defRPr>
      </a:lvl6pPr>
      <a:lvl7pPr marL="1653956" indent="-213874" algn="l" defTabSz="1425824" rtl="0" eaLnBrk="1" latinLnBrk="0" hangingPunct="1">
        <a:lnSpc>
          <a:spcPct val="90000"/>
        </a:lnSpc>
        <a:spcBef>
          <a:spcPts val="312"/>
        </a:spcBef>
        <a:spcAft>
          <a:spcPts val="624"/>
        </a:spcAft>
        <a:buClr>
          <a:schemeClr val="accent1"/>
        </a:buClr>
        <a:buFont typeface="Wingdings 3" pitchFamily="18" charset="2"/>
        <a:buChar char=""/>
        <a:defRPr sz="1871" kern="1200">
          <a:solidFill>
            <a:schemeClr val="tx1"/>
          </a:solidFill>
          <a:latin typeface="+mn-lt"/>
          <a:ea typeface="+mn-ea"/>
          <a:cs typeface="+mn-cs"/>
        </a:defRPr>
      </a:lvl7pPr>
      <a:lvl8pPr marL="1896346" indent="-213874" algn="l" defTabSz="1425824" rtl="0" eaLnBrk="1" latinLnBrk="0" hangingPunct="1">
        <a:lnSpc>
          <a:spcPct val="90000"/>
        </a:lnSpc>
        <a:spcBef>
          <a:spcPts val="312"/>
        </a:spcBef>
        <a:spcAft>
          <a:spcPts val="624"/>
        </a:spcAft>
        <a:buClr>
          <a:schemeClr val="accent1"/>
        </a:buClr>
        <a:buFont typeface="Wingdings 3" pitchFamily="18" charset="2"/>
        <a:buChar char=""/>
        <a:defRPr sz="1871" kern="1200">
          <a:solidFill>
            <a:schemeClr val="tx1"/>
          </a:solidFill>
          <a:latin typeface="+mn-lt"/>
          <a:ea typeface="+mn-ea"/>
          <a:cs typeface="+mn-cs"/>
        </a:defRPr>
      </a:lvl8pPr>
      <a:lvl9pPr marL="2124478" indent="-213874" algn="l" defTabSz="1425824" rtl="0" eaLnBrk="1" latinLnBrk="0" hangingPunct="1">
        <a:lnSpc>
          <a:spcPct val="90000"/>
        </a:lnSpc>
        <a:spcBef>
          <a:spcPts val="312"/>
        </a:spcBef>
        <a:spcAft>
          <a:spcPts val="624"/>
        </a:spcAft>
        <a:buClr>
          <a:schemeClr val="accent1"/>
        </a:buClr>
        <a:buFont typeface="Wingdings 3" pitchFamily="18" charset="2"/>
        <a:buChar char=""/>
        <a:defRPr sz="1871" kern="1200">
          <a:solidFill>
            <a:schemeClr val="tx1"/>
          </a:solidFill>
          <a:latin typeface="+mn-lt"/>
          <a:ea typeface="+mn-ea"/>
          <a:cs typeface="+mn-cs"/>
        </a:defRPr>
      </a:lvl9pPr>
    </p:bodyStyle>
    <p:otherStyle>
      <a:defPPr>
        <a:defRPr lang="en-US"/>
      </a:defPPr>
      <a:lvl1pPr marL="0" algn="l" defTabSz="1425824" rtl="0" eaLnBrk="1" latinLnBrk="0" hangingPunct="1">
        <a:defRPr sz="2807" kern="1200">
          <a:solidFill>
            <a:schemeClr val="tx1"/>
          </a:solidFill>
          <a:latin typeface="+mn-lt"/>
          <a:ea typeface="+mn-ea"/>
          <a:cs typeface="+mn-cs"/>
        </a:defRPr>
      </a:lvl1pPr>
      <a:lvl2pPr marL="712912" algn="l" defTabSz="1425824" rtl="0" eaLnBrk="1" latinLnBrk="0" hangingPunct="1">
        <a:defRPr sz="2807" kern="1200">
          <a:solidFill>
            <a:schemeClr val="tx1"/>
          </a:solidFill>
          <a:latin typeface="+mn-lt"/>
          <a:ea typeface="+mn-ea"/>
          <a:cs typeface="+mn-cs"/>
        </a:defRPr>
      </a:lvl2pPr>
      <a:lvl3pPr marL="1425824" algn="l" defTabSz="1425824" rtl="0" eaLnBrk="1" latinLnBrk="0" hangingPunct="1">
        <a:defRPr sz="2807" kern="1200">
          <a:solidFill>
            <a:schemeClr val="tx1"/>
          </a:solidFill>
          <a:latin typeface="+mn-lt"/>
          <a:ea typeface="+mn-ea"/>
          <a:cs typeface="+mn-cs"/>
        </a:defRPr>
      </a:lvl3pPr>
      <a:lvl4pPr marL="2138736" algn="l" defTabSz="1425824" rtl="0" eaLnBrk="1" latinLnBrk="0" hangingPunct="1">
        <a:defRPr sz="2807" kern="1200">
          <a:solidFill>
            <a:schemeClr val="tx1"/>
          </a:solidFill>
          <a:latin typeface="+mn-lt"/>
          <a:ea typeface="+mn-ea"/>
          <a:cs typeface="+mn-cs"/>
        </a:defRPr>
      </a:lvl4pPr>
      <a:lvl5pPr marL="2851648" algn="l" defTabSz="1425824" rtl="0" eaLnBrk="1" latinLnBrk="0" hangingPunct="1">
        <a:defRPr sz="2807" kern="1200">
          <a:solidFill>
            <a:schemeClr val="tx1"/>
          </a:solidFill>
          <a:latin typeface="+mn-lt"/>
          <a:ea typeface="+mn-ea"/>
          <a:cs typeface="+mn-cs"/>
        </a:defRPr>
      </a:lvl5pPr>
      <a:lvl6pPr marL="3564560" algn="l" defTabSz="1425824" rtl="0" eaLnBrk="1" latinLnBrk="0" hangingPunct="1">
        <a:defRPr sz="2807" kern="1200">
          <a:solidFill>
            <a:schemeClr val="tx1"/>
          </a:solidFill>
          <a:latin typeface="+mn-lt"/>
          <a:ea typeface="+mn-ea"/>
          <a:cs typeface="+mn-cs"/>
        </a:defRPr>
      </a:lvl6pPr>
      <a:lvl7pPr marL="4277472" algn="l" defTabSz="1425824" rtl="0" eaLnBrk="1" latinLnBrk="0" hangingPunct="1">
        <a:defRPr sz="2807" kern="1200">
          <a:solidFill>
            <a:schemeClr val="tx1"/>
          </a:solidFill>
          <a:latin typeface="+mn-lt"/>
          <a:ea typeface="+mn-ea"/>
          <a:cs typeface="+mn-cs"/>
        </a:defRPr>
      </a:lvl7pPr>
      <a:lvl8pPr marL="4990384" algn="l" defTabSz="1425824" rtl="0" eaLnBrk="1" latinLnBrk="0" hangingPunct="1">
        <a:defRPr sz="2807" kern="1200">
          <a:solidFill>
            <a:schemeClr val="tx1"/>
          </a:solidFill>
          <a:latin typeface="+mn-lt"/>
          <a:ea typeface="+mn-ea"/>
          <a:cs typeface="+mn-cs"/>
        </a:defRPr>
      </a:lvl8pPr>
      <a:lvl9pPr marL="5703296" algn="l" defTabSz="1425824" rtl="0" eaLnBrk="1" latinLnBrk="0" hangingPunct="1">
        <a:defRPr sz="280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5.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5.png"/><Relationship Id="rId7"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jpg"/></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5.png"/><Relationship Id="rId7"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jpeg"/><Relationship Id="rId9" Type="http://schemas.openxmlformats.org/officeDocument/2006/relationships/image" Target="../media/image32.png"/></Relationships>
</file>

<file path=ppt/slides/_rels/slide1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5.png"/><Relationship Id="rId7"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jpeg"/><Relationship Id="rId9" Type="http://schemas.openxmlformats.org/officeDocument/2006/relationships/image" Target="../media/image38.png"/></Relationships>
</file>

<file path=ppt/slides/_rels/slide13.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5.png"/><Relationship Id="rId7"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4.jpg"/></Relationships>
</file>

<file path=ppt/slides/_rels/slide1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5.png"/><Relationship Id="rId7" Type="http://schemas.openxmlformats.org/officeDocument/2006/relationships/image" Target="../media/image48.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jpeg"/><Relationship Id="rId10" Type="http://schemas.openxmlformats.org/officeDocument/2006/relationships/image" Target="../media/image51.jpg"/><Relationship Id="rId4" Type="http://schemas.openxmlformats.org/officeDocument/2006/relationships/image" Target="../media/image45.png"/><Relationship Id="rId9" Type="http://schemas.openxmlformats.org/officeDocument/2006/relationships/image" Target="../media/image50.png"/></Relationships>
</file>

<file path=ppt/slides/_rels/slide15.xml.rels><?xml version="1.0" encoding="UTF-8" standalone="yes"?>
<Relationships xmlns="http://schemas.openxmlformats.org/package/2006/relationships"><Relationship Id="rId8" Type="http://schemas.openxmlformats.org/officeDocument/2006/relationships/image" Target="../media/image55.jpg"/><Relationship Id="rId3" Type="http://schemas.openxmlformats.org/officeDocument/2006/relationships/image" Target="../media/image5.png"/><Relationship Id="rId7" Type="http://schemas.openxmlformats.org/officeDocument/2006/relationships/image" Target="../media/image5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46.jpeg"/><Relationship Id="rId10" Type="http://schemas.openxmlformats.org/officeDocument/2006/relationships/image" Target="../media/image57.jpg"/><Relationship Id="rId4" Type="http://schemas.openxmlformats.org/officeDocument/2006/relationships/image" Target="../media/image52.jpeg"/><Relationship Id="rId9" Type="http://schemas.openxmlformats.org/officeDocument/2006/relationships/image" Target="../media/image56.jpg"/></Relationships>
</file>

<file path=ppt/slides/_rels/slide16.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png"/><Relationship Id="rId7" Type="http://schemas.openxmlformats.org/officeDocument/2006/relationships/image" Target="../media/image6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 Id="rId9" Type="http://schemas.openxmlformats.org/officeDocument/2006/relationships/image" Target="../media/image63.jpg"/></Relationships>
</file>

<file path=ppt/slides/_rels/slide17.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5.png"/><Relationship Id="rId7" Type="http://schemas.openxmlformats.org/officeDocument/2006/relationships/image" Target="../media/image6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65.png"/><Relationship Id="rId10" Type="http://schemas.openxmlformats.org/officeDocument/2006/relationships/image" Target="../media/image70.png"/><Relationship Id="rId4" Type="http://schemas.openxmlformats.org/officeDocument/2006/relationships/image" Target="../media/image64.jpeg"/><Relationship Id="rId9" Type="http://schemas.openxmlformats.org/officeDocument/2006/relationships/image" Target="../media/image69.png"/></Relationships>
</file>

<file path=ppt/slides/_rels/slide18.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5.png"/><Relationship Id="rId7" Type="http://schemas.openxmlformats.org/officeDocument/2006/relationships/image" Target="../media/image7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72.jpeg"/><Relationship Id="rId10" Type="http://schemas.openxmlformats.org/officeDocument/2006/relationships/image" Target="../media/image76.png"/><Relationship Id="rId4" Type="http://schemas.openxmlformats.org/officeDocument/2006/relationships/image" Target="../media/image71.jpeg"/><Relationship Id="rId9" Type="http://schemas.openxmlformats.org/officeDocument/2006/relationships/image" Target="../media/image75.png"/></Relationships>
</file>

<file path=ppt/slides/_rels/slide19.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5.png"/><Relationship Id="rId7" Type="http://schemas.openxmlformats.org/officeDocument/2006/relationships/image" Target="../media/image79.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8.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67.png"/><Relationship Id="rId9" Type="http://schemas.openxmlformats.org/officeDocument/2006/relationships/image" Target="../media/image81.png"/></Relationships>
</file>

<file path=ppt/slides/_rels/slide20.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5.png"/><Relationship Id="rId7" Type="http://schemas.openxmlformats.org/officeDocument/2006/relationships/image" Target="../media/image8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84.png"/><Relationship Id="rId10" Type="http://schemas.openxmlformats.org/officeDocument/2006/relationships/image" Target="../media/image88.png"/><Relationship Id="rId4" Type="http://schemas.openxmlformats.org/officeDocument/2006/relationships/image" Target="../media/image83.jpeg"/><Relationship Id="rId9" Type="http://schemas.openxmlformats.org/officeDocument/2006/relationships/image" Target="../media/image87.png"/></Relationships>
</file>

<file path=ppt/slides/_rels/slide21.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5.png"/><Relationship Id="rId7" Type="http://schemas.openxmlformats.org/officeDocument/2006/relationships/image" Target="../media/image6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1.png"/><Relationship Id="rId5" Type="http://schemas.openxmlformats.org/officeDocument/2006/relationships/image" Target="../media/image90.png"/><Relationship Id="rId10" Type="http://schemas.openxmlformats.org/officeDocument/2006/relationships/image" Target="../media/image94.jpg"/><Relationship Id="rId4" Type="http://schemas.openxmlformats.org/officeDocument/2006/relationships/image" Target="../media/image89.png"/><Relationship Id="rId9" Type="http://schemas.openxmlformats.org/officeDocument/2006/relationships/image" Target="../media/image93.jpg"/></Relationships>
</file>

<file path=ppt/slides/_rels/slide22.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5.png"/><Relationship Id="rId7" Type="http://schemas.openxmlformats.org/officeDocument/2006/relationships/image" Target="../media/image9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6.png"/><Relationship Id="rId5" Type="http://schemas.openxmlformats.org/officeDocument/2006/relationships/image" Target="../media/image95.png"/><Relationship Id="rId10" Type="http://schemas.openxmlformats.org/officeDocument/2006/relationships/image" Target="../media/image100.jpg"/><Relationship Id="rId4" Type="http://schemas.openxmlformats.org/officeDocument/2006/relationships/image" Target="../media/image67.png"/><Relationship Id="rId9" Type="http://schemas.openxmlformats.org/officeDocument/2006/relationships/image" Target="../media/image99.png"/></Relationships>
</file>

<file path=ppt/slides/_rels/slide23.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5.png"/><Relationship Id="rId7" Type="http://schemas.openxmlformats.org/officeDocument/2006/relationships/image" Target="../media/image104.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03.png"/><Relationship Id="rId11" Type="http://schemas.openxmlformats.org/officeDocument/2006/relationships/image" Target="../media/image107.jpg"/><Relationship Id="rId5" Type="http://schemas.openxmlformats.org/officeDocument/2006/relationships/image" Target="../media/image102.png"/><Relationship Id="rId10" Type="http://schemas.openxmlformats.org/officeDocument/2006/relationships/image" Target="../media/image106.png"/><Relationship Id="rId4" Type="http://schemas.openxmlformats.org/officeDocument/2006/relationships/image" Target="../media/image101.png"/><Relationship Id="rId9" Type="http://schemas.openxmlformats.org/officeDocument/2006/relationships/image" Target="../media/image67.png"/></Relationships>
</file>

<file path=ppt/slides/_rels/slide24.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5.png"/><Relationship Id="rId7" Type="http://schemas.openxmlformats.org/officeDocument/2006/relationships/image" Target="../media/image110.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09.png"/><Relationship Id="rId5" Type="http://schemas.openxmlformats.org/officeDocument/2006/relationships/image" Target="../media/image108.png"/><Relationship Id="rId10" Type="http://schemas.openxmlformats.org/officeDocument/2006/relationships/image" Target="../media/image113.jpg"/><Relationship Id="rId4" Type="http://schemas.openxmlformats.org/officeDocument/2006/relationships/image" Target="../media/image67.png"/><Relationship Id="rId9" Type="http://schemas.openxmlformats.org/officeDocument/2006/relationships/image" Target="../media/image112.png"/></Relationships>
</file>

<file path=ppt/slides/_rels/slide25.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5.png"/><Relationship Id="rId7" Type="http://schemas.openxmlformats.org/officeDocument/2006/relationships/image" Target="../media/image11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15.png"/><Relationship Id="rId5" Type="http://schemas.openxmlformats.org/officeDocument/2006/relationships/image" Target="../media/image114.png"/><Relationship Id="rId10" Type="http://schemas.openxmlformats.org/officeDocument/2006/relationships/image" Target="../media/image119.png"/><Relationship Id="rId4" Type="http://schemas.openxmlformats.org/officeDocument/2006/relationships/image" Target="../media/image67.png"/><Relationship Id="rId9" Type="http://schemas.openxmlformats.org/officeDocument/2006/relationships/image" Target="../media/image118.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20.jpe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121.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hyperlink" Target="https://www.gov.uk/government/publications/early-years-foundation-stage-framework--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D40AD20-2A73-DFEB-44FB-1EC3015009AA}"/>
            </a:ext>
          </a:extLst>
        </p:cNvPr>
        <p:cNvGrpSpPr/>
        <p:nvPr/>
      </p:nvGrpSpPr>
      <p:grpSpPr>
        <a:xfrm>
          <a:off x="0" y="0"/>
          <a:ext cx="0" cy="0"/>
          <a:chOff x="0" y="0"/>
          <a:chExt cx="0" cy="0"/>
        </a:xfrm>
      </p:grpSpPr>
      <p:pic>
        <p:nvPicPr>
          <p:cNvPr id="17" name="Picture 16">
            <a:extLst>
              <a:ext uri="{FF2B5EF4-FFF2-40B4-BE49-F238E27FC236}">
                <a16:creationId xmlns:a16="http://schemas.microsoft.com/office/drawing/2014/main" id="{7D1EE1C6-9066-A9D4-38EA-9B9D7716B0B5}"/>
              </a:ext>
            </a:extLst>
          </p:cNvPr>
          <p:cNvPicPr>
            <a:picLocks noChangeAspect="1"/>
          </p:cNvPicPr>
          <p:nvPr/>
        </p:nvPicPr>
        <p:blipFill>
          <a:blip r:embed="rId3"/>
          <a:srcRect t="1917" r="-1" b="5891"/>
          <a:stretch>
            <a:fillRect/>
          </a:stretch>
        </p:blipFill>
        <p:spPr>
          <a:xfrm>
            <a:off x="20" y="10"/>
            <a:ext cx="15112980" cy="10693390"/>
          </a:xfrm>
          <a:prstGeom prst="rect">
            <a:avLst/>
          </a:prstGeom>
        </p:spPr>
      </p:pic>
      <p:pic>
        <p:nvPicPr>
          <p:cNvPr id="18" name="Picture 17">
            <a:extLst>
              <a:ext uri="{FF2B5EF4-FFF2-40B4-BE49-F238E27FC236}">
                <a16:creationId xmlns:a16="http://schemas.microsoft.com/office/drawing/2014/main" id="{EA636CC0-FFAF-B8E4-6F0E-EC2DC32EB706}"/>
              </a:ext>
            </a:extLst>
          </p:cNvPr>
          <p:cNvPicPr>
            <a:picLocks noChangeAspect="1"/>
          </p:cNvPicPr>
          <p:nvPr/>
        </p:nvPicPr>
        <p:blipFill>
          <a:blip r:embed="rId4"/>
          <a:stretch>
            <a:fillRect/>
          </a:stretch>
        </p:blipFill>
        <p:spPr>
          <a:xfrm>
            <a:off x="1079500" y="1079500"/>
            <a:ext cx="3528366" cy="1272650"/>
          </a:xfrm>
          <a:prstGeom prst="rect">
            <a:avLst/>
          </a:prstGeom>
        </p:spPr>
      </p:pic>
      <p:sp>
        <p:nvSpPr>
          <p:cNvPr id="21" name="TextBox 20">
            <a:extLst>
              <a:ext uri="{FF2B5EF4-FFF2-40B4-BE49-F238E27FC236}">
                <a16:creationId xmlns:a16="http://schemas.microsoft.com/office/drawing/2014/main" id="{C3BAF4BB-9771-8B61-A684-941A6C5EAEBF}"/>
              </a:ext>
            </a:extLst>
          </p:cNvPr>
          <p:cNvSpPr txBox="1"/>
          <p:nvPr/>
        </p:nvSpPr>
        <p:spPr>
          <a:xfrm>
            <a:off x="3060700" y="4764519"/>
            <a:ext cx="8848862" cy="2285497"/>
          </a:xfrm>
          <a:prstGeom prst="rect">
            <a:avLst/>
          </a:prstGeom>
          <a:noFill/>
        </p:spPr>
        <p:txBody>
          <a:bodyPr wrap="square">
            <a:spAutoFit/>
          </a:bodyPr>
          <a:lstStyle/>
          <a:p>
            <a:pPr algn="ctr">
              <a:lnSpc>
                <a:spcPts val="5759"/>
              </a:lnSpc>
            </a:pPr>
            <a:r>
              <a:rPr lang="en-GB" sz="4000" b="1" noProof="0" dirty="0">
                <a:solidFill>
                  <a:srgbClr val="000000"/>
                </a:solidFill>
                <a:latin typeface="Quicksand Light"/>
                <a:ea typeface="Quicksand Light"/>
                <a:cs typeface="Quicksand Light"/>
                <a:sym typeface="Quicksand Light"/>
              </a:rPr>
              <a:t>EYFS Vocabulary Development</a:t>
            </a:r>
          </a:p>
          <a:p>
            <a:pPr algn="ctr">
              <a:lnSpc>
                <a:spcPts val="5759"/>
              </a:lnSpc>
            </a:pPr>
            <a:r>
              <a:rPr lang="en-GB" sz="4000" b="1" noProof="0" dirty="0">
                <a:solidFill>
                  <a:srgbClr val="000000"/>
                </a:solidFill>
                <a:latin typeface="Quicksand Light"/>
                <a:ea typeface="Quicksand Light"/>
                <a:cs typeface="Quicksand Light"/>
                <a:sym typeface="Quicksand Light"/>
              </a:rPr>
              <a:t>at Coads Green Primary School</a:t>
            </a:r>
          </a:p>
          <a:p>
            <a:pPr algn="ctr">
              <a:lnSpc>
                <a:spcPts val="5759"/>
              </a:lnSpc>
            </a:pPr>
            <a:r>
              <a:rPr lang="en-GB" sz="4800" noProof="0" dirty="0">
                <a:solidFill>
                  <a:srgbClr val="000000"/>
                </a:solidFill>
                <a:latin typeface="Quicksand Light"/>
                <a:ea typeface="Quicksand Light"/>
                <a:cs typeface="Quicksand Light"/>
                <a:sym typeface="Quicksand Light"/>
              </a:rPr>
              <a:t> </a:t>
            </a:r>
          </a:p>
        </p:txBody>
      </p:sp>
      <p:pic>
        <p:nvPicPr>
          <p:cNvPr id="4" name="Picture 3">
            <a:extLst>
              <a:ext uri="{FF2B5EF4-FFF2-40B4-BE49-F238E27FC236}">
                <a16:creationId xmlns:a16="http://schemas.microsoft.com/office/drawing/2014/main" id="{B39141DD-135C-DE9B-245D-1718E3E24EBE}"/>
              </a:ext>
            </a:extLst>
          </p:cNvPr>
          <p:cNvPicPr>
            <a:picLocks noChangeAspect="1"/>
          </p:cNvPicPr>
          <p:nvPr/>
        </p:nvPicPr>
        <p:blipFill>
          <a:blip r:embed="rId5"/>
          <a:stretch>
            <a:fillRect/>
          </a:stretch>
        </p:blipFill>
        <p:spPr>
          <a:xfrm>
            <a:off x="10680700" y="1206609"/>
            <a:ext cx="2466298" cy="2521073"/>
          </a:xfrm>
          <a:prstGeom prst="rect">
            <a:avLst/>
          </a:prstGeom>
        </p:spPr>
      </p:pic>
    </p:spTree>
    <p:extLst>
      <p:ext uri="{BB962C8B-B14F-4D97-AF65-F5344CB8AC3E}">
        <p14:creationId xmlns:p14="http://schemas.microsoft.com/office/powerpoint/2010/main" val="2608027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white rectangular object with different colored pieces&#10;&#10;AI-generated content may be incorrect.">
            <a:extLst>
              <a:ext uri="{FF2B5EF4-FFF2-40B4-BE49-F238E27FC236}">
                <a16:creationId xmlns:a16="http://schemas.microsoft.com/office/drawing/2014/main" id="{2C5C81F4-78AB-9B51-830A-FB42FCAA21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7"/>
            <a:ext cx="15113000" cy="10693103"/>
          </a:xfrm>
          <a:prstGeom prst="rect">
            <a:avLst/>
          </a:prstGeom>
        </p:spPr>
      </p:pic>
      <p:sp>
        <p:nvSpPr>
          <p:cNvPr id="4" name="TextBox 4"/>
          <p:cNvSpPr txBox="1"/>
          <p:nvPr/>
        </p:nvSpPr>
        <p:spPr>
          <a:xfrm>
            <a:off x="1308354" y="1816123"/>
            <a:ext cx="5225510" cy="434221"/>
          </a:xfrm>
          <a:prstGeom prst="rect">
            <a:avLst/>
          </a:prstGeom>
        </p:spPr>
        <p:txBody>
          <a:bodyPr lIns="0" tIns="0" rIns="0" bIns="0" rtlCol="0" anchor="t">
            <a:spAutoFit/>
          </a:bodyPr>
          <a:lstStyle/>
          <a:p>
            <a:pPr algn="l">
              <a:lnSpc>
                <a:spcPts val="3640"/>
              </a:lnSpc>
            </a:pPr>
            <a:r>
              <a:rPr lang="en-GB" sz="2600" b="1" noProof="0" dirty="0">
                <a:solidFill>
                  <a:srgbClr val="000000"/>
                </a:solidFill>
                <a:ea typeface="Quicksand Light"/>
                <a:cs typeface="Quicksand Light"/>
                <a:sym typeface="Quicksand Light"/>
              </a:rPr>
              <a:t>Vocabulary Development Intent</a:t>
            </a:r>
          </a:p>
        </p:txBody>
      </p:sp>
      <p:sp>
        <p:nvSpPr>
          <p:cNvPr id="5" name="TextBox 5"/>
          <p:cNvSpPr txBox="1"/>
          <p:nvPr/>
        </p:nvSpPr>
        <p:spPr>
          <a:xfrm>
            <a:off x="1290574" y="7677255"/>
            <a:ext cx="12627426" cy="1282402"/>
          </a:xfrm>
          <a:prstGeom prst="rect">
            <a:avLst/>
          </a:prstGeom>
        </p:spPr>
        <p:txBody>
          <a:bodyPr lIns="0" tIns="0" rIns="0" bIns="0" rtlCol="0" anchor="t">
            <a:spAutoFit/>
          </a:bodyPr>
          <a:lstStyle/>
          <a:p>
            <a:pPr>
              <a:lnSpc>
                <a:spcPts val="1999"/>
              </a:lnSpc>
            </a:pPr>
            <a:r>
              <a:rPr lang="en-GB" noProof="0" dirty="0"/>
              <a:t>Early language ability is one of the strongest predictors of later success both academically and socially. Language supports children’s thinking, helps them express their feelings, build relationships, and find solutions to problems. In the early years, language development progresses rapidly, much like many other aspects of young children’s growth. When children do not gain fundamental speech, language, and communication skills, they are likely to be disadvantaged for life. This is why supporting language development is a central focus of our EYFS curriculum.</a:t>
            </a:r>
            <a:endParaRPr lang="en-GB" sz="1800" noProof="0" dirty="0">
              <a:solidFill>
                <a:srgbClr val="000000"/>
              </a:solidFill>
              <a:latin typeface="Quicksand Light"/>
              <a:ea typeface="Quicksand Light"/>
              <a:cs typeface="Quicksand Light"/>
              <a:sym typeface="Quicksand Light"/>
            </a:endParaRPr>
          </a:p>
        </p:txBody>
      </p:sp>
      <p:sp>
        <p:nvSpPr>
          <p:cNvPr id="6" name="TextBox 6"/>
          <p:cNvSpPr txBox="1"/>
          <p:nvPr/>
        </p:nvSpPr>
        <p:spPr>
          <a:xfrm>
            <a:off x="1308354" y="3382937"/>
            <a:ext cx="12767796" cy="3046988"/>
          </a:xfrm>
          <a:prstGeom prst="rect">
            <a:avLst/>
          </a:prstGeom>
        </p:spPr>
        <p:txBody>
          <a:bodyPr lIns="0" tIns="0" rIns="0" bIns="0" rtlCol="0" anchor="t">
            <a:spAutoFit/>
          </a:bodyPr>
          <a:lstStyle/>
          <a:p>
            <a:r>
              <a:rPr lang="en-GB" noProof="0" dirty="0"/>
              <a:t>Children’s spoken language skills play a vital role across all seven areas of learning and development. From the earliest stages, meaningful back-and-forth exchanges with adults and other children help shape both language and thinking. The frequency and quality of these conversations within a language-rich environment are key to children’s progress.</a:t>
            </a:r>
          </a:p>
          <a:p>
            <a:endParaRPr lang="en-GB" noProof="0" dirty="0"/>
          </a:p>
          <a:p>
            <a:r>
              <a:rPr lang="en-GB" noProof="0" dirty="0"/>
              <a:t>Practitioners can support language growth by talking about what children are interested in, describing what they are doing, and repeating their words while introducing new vocabulary. Regularly sharing books, including stories, non-fiction, rhymes, and poems and giving children many chances to practise and apply new words in different situations helps them flourish.</a:t>
            </a:r>
          </a:p>
          <a:p>
            <a:endParaRPr lang="en-GB" noProof="0" dirty="0"/>
          </a:p>
          <a:p>
            <a:r>
              <a:rPr lang="en-GB" noProof="0" dirty="0"/>
              <a:t>Through discussion, storytelling, and imaginative play, children are encouraged to express their ideas, supported by teacher modelling and thoughtful questioning that prompts them to expand their responses. Over time, this helps them feel confident using a rich and varied vocabulary alongside more complex language structures. </a:t>
            </a:r>
          </a:p>
        </p:txBody>
      </p:sp>
      <p:sp>
        <p:nvSpPr>
          <p:cNvPr id="7" name="TextBox 7"/>
          <p:cNvSpPr txBox="1"/>
          <p:nvPr/>
        </p:nvSpPr>
        <p:spPr>
          <a:xfrm>
            <a:off x="1272794" y="6916762"/>
            <a:ext cx="9713039" cy="299056"/>
          </a:xfrm>
          <a:prstGeom prst="rect">
            <a:avLst/>
          </a:prstGeom>
        </p:spPr>
        <p:txBody>
          <a:bodyPr wrap="square" lIns="0" tIns="0" rIns="0" bIns="0" rtlCol="0" anchor="t">
            <a:spAutoFit/>
          </a:bodyPr>
          <a:lstStyle/>
          <a:p>
            <a:pPr algn="l">
              <a:lnSpc>
                <a:spcPts val="2520"/>
              </a:lnSpc>
            </a:pPr>
            <a:r>
              <a:rPr lang="en-GB" sz="1800" b="1" spc="14" noProof="0" dirty="0">
                <a:solidFill>
                  <a:srgbClr val="000000"/>
                </a:solidFill>
                <a:ea typeface="IBM Plex Sans"/>
                <a:cs typeface="IBM Plex Sans"/>
                <a:sym typeface="IBM Plex Sans"/>
              </a:rPr>
              <a:t>At </a:t>
            </a:r>
            <a:r>
              <a:rPr lang="en-GB" sz="1800" b="1" spc="14" dirty="0">
                <a:solidFill>
                  <a:srgbClr val="000000"/>
                </a:solidFill>
                <a:ea typeface="IBM Plex Sans"/>
                <a:cs typeface="IBM Plex Sans"/>
                <a:sym typeface="IBM Plex Sans"/>
              </a:rPr>
              <a:t>Coads Green</a:t>
            </a:r>
            <a:r>
              <a:rPr lang="en-GB" sz="1800" b="1" spc="14" noProof="0" dirty="0">
                <a:solidFill>
                  <a:srgbClr val="000000"/>
                </a:solidFill>
                <a:ea typeface="IBM Plex Sans"/>
                <a:cs typeface="IBM Plex Sans"/>
                <a:sym typeface="IBM Plex Sans"/>
              </a:rPr>
              <a:t>, we teach children new words that are useful and meaningful. </a:t>
            </a:r>
          </a:p>
        </p:txBody>
      </p:sp>
      <p:pic>
        <p:nvPicPr>
          <p:cNvPr id="9" name="Picture 8">
            <a:extLst>
              <a:ext uri="{FF2B5EF4-FFF2-40B4-BE49-F238E27FC236}">
                <a16:creationId xmlns:a16="http://schemas.microsoft.com/office/drawing/2014/main" id="{8E466963-8DFE-0389-C87A-24C1381A5849}"/>
              </a:ext>
            </a:extLst>
          </p:cNvPr>
          <p:cNvPicPr>
            <a:picLocks noChangeAspect="1"/>
          </p:cNvPicPr>
          <p:nvPr/>
        </p:nvPicPr>
        <p:blipFill>
          <a:blip r:embed="rId3"/>
          <a:stretch>
            <a:fillRect/>
          </a:stretch>
        </p:blipFill>
        <p:spPr>
          <a:xfrm>
            <a:off x="11432540" y="1816123"/>
            <a:ext cx="1577477" cy="1005927"/>
          </a:xfrm>
          <a:prstGeom prst="rect">
            <a:avLst/>
          </a:prstGeom>
        </p:spPr>
      </p:pic>
      <p:pic>
        <p:nvPicPr>
          <p:cNvPr id="3" name="Picture 2">
            <a:extLst>
              <a:ext uri="{FF2B5EF4-FFF2-40B4-BE49-F238E27FC236}">
                <a16:creationId xmlns:a16="http://schemas.microsoft.com/office/drawing/2014/main" id="{B530A0AF-978B-2D3C-E6F7-2F87FAFF7D14}"/>
              </a:ext>
            </a:extLst>
          </p:cNvPr>
          <p:cNvPicPr>
            <a:picLocks noChangeAspect="1"/>
          </p:cNvPicPr>
          <p:nvPr/>
        </p:nvPicPr>
        <p:blipFill>
          <a:blip r:embed="rId4"/>
          <a:stretch>
            <a:fillRect/>
          </a:stretch>
        </p:blipFill>
        <p:spPr>
          <a:xfrm>
            <a:off x="11432540" y="1422795"/>
            <a:ext cx="1619138" cy="165509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white rectangular object with different colored pieces&#10;&#10;AI-generated content may be incorrect.">
            <a:extLst>
              <a:ext uri="{FF2B5EF4-FFF2-40B4-BE49-F238E27FC236}">
                <a16:creationId xmlns:a16="http://schemas.microsoft.com/office/drawing/2014/main" id="{56CDC0AB-9359-B4E7-5AC0-472187D97F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grpSp>
        <p:nvGrpSpPr>
          <p:cNvPr id="3" name="Group 3"/>
          <p:cNvGrpSpPr>
            <a:grpSpLocks noChangeAspect="1"/>
          </p:cNvGrpSpPr>
          <p:nvPr/>
        </p:nvGrpSpPr>
        <p:grpSpPr>
          <a:xfrm>
            <a:off x="1211999" y="5414705"/>
            <a:ext cx="961901" cy="961901"/>
            <a:chOff x="0" y="0"/>
            <a:chExt cx="961898" cy="961898"/>
          </a:xfrm>
        </p:grpSpPr>
        <p:sp>
          <p:nvSpPr>
            <p:cNvPr id="4" name="Freeform 4"/>
            <p:cNvSpPr/>
            <p:nvPr/>
          </p:nvSpPr>
          <p:spPr>
            <a:xfrm>
              <a:off x="0" y="0"/>
              <a:ext cx="961898" cy="961898"/>
            </a:xfrm>
            <a:custGeom>
              <a:avLst/>
              <a:gdLst/>
              <a:ahLst/>
              <a:cxnLst/>
              <a:rect l="l" t="t" r="r" b="b"/>
              <a:pathLst>
                <a:path w="961898" h="961898">
                  <a:moveTo>
                    <a:pt x="480949" y="961898"/>
                  </a:moveTo>
                  <a:cubicBezTo>
                    <a:pt x="746633" y="961898"/>
                    <a:pt x="961898" y="746633"/>
                    <a:pt x="961898" y="480949"/>
                  </a:cubicBezTo>
                  <a:cubicBezTo>
                    <a:pt x="961898" y="215265"/>
                    <a:pt x="746633" y="0"/>
                    <a:pt x="480949" y="0"/>
                  </a:cubicBezTo>
                  <a:cubicBezTo>
                    <a:pt x="215265" y="0"/>
                    <a:pt x="0" y="215265"/>
                    <a:pt x="0" y="480949"/>
                  </a:cubicBezTo>
                  <a:cubicBezTo>
                    <a:pt x="0" y="746633"/>
                    <a:pt x="215265" y="961898"/>
                    <a:pt x="480949" y="961898"/>
                  </a:cubicBezTo>
                </a:path>
              </a:pathLst>
            </a:custGeom>
            <a:solidFill>
              <a:srgbClr val="0F2A4B"/>
            </a:solidFill>
          </p:spPr>
          <p:txBody>
            <a:bodyPr/>
            <a:lstStyle/>
            <a:p>
              <a:endParaRPr lang="en-GB" noProof="0" dirty="0"/>
            </a:p>
          </p:txBody>
        </p:sp>
      </p:grpSp>
      <p:grpSp>
        <p:nvGrpSpPr>
          <p:cNvPr id="5" name="Group 5"/>
          <p:cNvGrpSpPr>
            <a:grpSpLocks noChangeAspect="1"/>
          </p:cNvGrpSpPr>
          <p:nvPr/>
        </p:nvGrpSpPr>
        <p:grpSpPr>
          <a:xfrm>
            <a:off x="1215752" y="3492008"/>
            <a:ext cx="961901" cy="961901"/>
            <a:chOff x="0" y="0"/>
            <a:chExt cx="961898" cy="961898"/>
          </a:xfrm>
        </p:grpSpPr>
        <p:sp>
          <p:nvSpPr>
            <p:cNvPr id="6" name="Freeform 6"/>
            <p:cNvSpPr/>
            <p:nvPr/>
          </p:nvSpPr>
          <p:spPr>
            <a:xfrm>
              <a:off x="0" y="0"/>
              <a:ext cx="961898" cy="961898"/>
            </a:xfrm>
            <a:custGeom>
              <a:avLst/>
              <a:gdLst/>
              <a:ahLst/>
              <a:cxnLst/>
              <a:rect l="l" t="t" r="r" b="b"/>
              <a:pathLst>
                <a:path w="961898" h="961898">
                  <a:moveTo>
                    <a:pt x="480949" y="961898"/>
                  </a:moveTo>
                  <a:cubicBezTo>
                    <a:pt x="746506" y="961898"/>
                    <a:pt x="961898" y="746633"/>
                    <a:pt x="961898" y="480949"/>
                  </a:cubicBezTo>
                  <a:cubicBezTo>
                    <a:pt x="961898" y="215265"/>
                    <a:pt x="746506" y="0"/>
                    <a:pt x="480949" y="0"/>
                  </a:cubicBezTo>
                  <a:cubicBezTo>
                    <a:pt x="215392" y="0"/>
                    <a:pt x="0" y="215392"/>
                    <a:pt x="0" y="480949"/>
                  </a:cubicBezTo>
                  <a:cubicBezTo>
                    <a:pt x="0" y="746506"/>
                    <a:pt x="215265" y="961898"/>
                    <a:pt x="480949" y="961898"/>
                  </a:cubicBezTo>
                </a:path>
              </a:pathLst>
            </a:custGeom>
            <a:solidFill>
              <a:srgbClr val="1FA8BB"/>
            </a:solidFill>
          </p:spPr>
          <p:txBody>
            <a:bodyPr/>
            <a:lstStyle/>
            <a:p>
              <a:endParaRPr lang="en-GB" noProof="0" dirty="0"/>
            </a:p>
          </p:txBody>
        </p:sp>
      </p:grpSp>
      <p:grpSp>
        <p:nvGrpSpPr>
          <p:cNvPr id="7" name="Group 7"/>
          <p:cNvGrpSpPr>
            <a:grpSpLocks noChangeAspect="1"/>
          </p:cNvGrpSpPr>
          <p:nvPr/>
        </p:nvGrpSpPr>
        <p:grpSpPr>
          <a:xfrm>
            <a:off x="1251747" y="7249106"/>
            <a:ext cx="961901" cy="961901"/>
            <a:chOff x="0" y="0"/>
            <a:chExt cx="961898" cy="961898"/>
          </a:xfrm>
        </p:grpSpPr>
        <p:sp>
          <p:nvSpPr>
            <p:cNvPr id="8" name="Freeform 8"/>
            <p:cNvSpPr/>
            <p:nvPr/>
          </p:nvSpPr>
          <p:spPr>
            <a:xfrm>
              <a:off x="0" y="0"/>
              <a:ext cx="961898" cy="961898"/>
            </a:xfrm>
            <a:custGeom>
              <a:avLst/>
              <a:gdLst/>
              <a:ahLst/>
              <a:cxnLst/>
              <a:rect l="l" t="t" r="r" b="b"/>
              <a:pathLst>
                <a:path w="961898" h="961898">
                  <a:moveTo>
                    <a:pt x="480949" y="961898"/>
                  </a:moveTo>
                  <a:cubicBezTo>
                    <a:pt x="746633" y="961898"/>
                    <a:pt x="961898" y="746506"/>
                    <a:pt x="961898" y="480949"/>
                  </a:cubicBezTo>
                  <a:cubicBezTo>
                    <a:pt x="961898" y="215392"/>
                    <a:pt x="746633" y="0"/>
                    <a:pt x="480949" y="0"/>
                  </a:cubicBezTo>
                  <a:cubicBezTo>
                    <a:pt x="215265" y="0"/>
                    <a:pt x="0" y="215392"/>
                    <a:pt x="0" y="480949"/>
                  </a:cubicBezTo>
                  <a:cubicBezTo>
                    <a:pt x="0" y="746506"/>
                    <a:pt x="215265" y="961898"/>
                    <a:pt x="480949" y="961898"/>
                  </a:cubicBezTo>
                </a:path>
              </a:pathLst>
            </a:custGeom>
            <a:solidFill>
              <a:srgbClr val="F5D13D"/>
            </a:solidFill>
          </p:spPr>
          <p:txBody>
            <a:bodyPr/>
            <a:lstStyle/>
            <a:p>
              <a:endParaRPr lang="en-GB" noProof="0" dirty="0"/>
            </a:p>
          </p:txBody>
        </p:sp>
      </p:grpSp>
      <p:sp>
        <p:nvSpPr>
          <p:cNvPr id="10" name="TextBox 10"/>
          <p:cNvSpPr txBox="1"/>
          <p:nvPr/>
        </p:nvSpPr>
        <p:spPr>
          <a:xfrm>
            <a:off x="1548736" y="2796207"/>
            <a:ext cx="292265" cy="1607506"/>
          </a:xfrm>
          <a:prstGeom prst="rect">
            <a:avLst/>
          </a:prstGeom>
        </p:spPr>
        <p:txBody>
          <a:bodyPr lIns="0" tIns="0" rIns="0" bIns="0" rtlCol="0" anchor="t">
            <a:spAutoFit/>
          </a:bodyPr>
          <a:lstStyle/>
          <a:p>
            <a:pPr algn="l">
              <a:lnSpc>
                <a:spcPts val="14500"/>
              </a:lnSpc>
            </a:pPr>
            <a:r>
              <a:rPr lang="en-GB" sz="5800" noProof="0" dirty="0">
                <a:solidFill>
                  <a:srgbClr val="0F2A4B"/>
                </a:solidFill>
                <a:latin typeface="Quicksand Light"/>
                <a:ea typeface="Quicksand Light"/>
                <a:cs typeface="Quicksand Light"/>
                <a:sym typeface="Quicksand Light"/>
              </a:rPr>
              <a:t>1</a:t>
            </a:r>
          </a:p>
        </p:txBody>
      </p:sp>
      <p:sp>
        <p:nvSpPr>
          <p:cNvPr id="11" name="TextBox 11"/>
          <p:cNvSpPr txBox="1"/>
          <p:nvPr/>
        </p:nvSpPr>
        <p:spPr>
          <a:xfrm>
            <a:off x="1472346" y="4744307"/>
            <a:ext cx="456028" cy="3441906"/>
          </a:xfrm>
          <a:prstGeom prst="rect">
            <a:avLst/>
          </a:prstGeom>
        </p:spPr>
        <p:txBody>
          <a:bodyPr lIns="0" tIns="0" rIns="0" bIns="0" rtlCol="0" anchor="t">
            <a:spAutoFit/>
          </a:bodyPr>
          <a:lstStyle/>
          <a:p>
            <a:pPr algn="l">
              <a:lnSpc>
                <a:spcPts val="14500"/>
              </a:lnSpc>
            </a:pPr>
            <a:r>
              <a:rPr lang="en-GB" sz="5800" noProof="0" dirty="0">
                <a:solidFill>
                  <a:srgbClr val="F5D13D"/>
                </a:solidFill>
                <a:latin typeface="Quicksand Light"/>
                <a:ea typeface="Quicksand Light"/>
                <a:cs typeface="Quicksand Light"/>
                <a:sym typeface="Quicksand Light"/>
              </a:rPr>
              <a:t>2 </a:t>
            </a:r>
            <a:r>
              <a:rPr lang="en-GB" sz="5800" noProof="0" dirty="0">
                <a:solidFill>
                  <a:srgbClr val="1FA8BB"/>
                </a:solidFill>
                <a:latin typeface="Quicksand Light"/>
                <a:ea typeface="Quicksand Light"/>
                <a:cs typeface="Quicksand Light"/>
                <a:sym typeface="Quicksand Light"/>
              </a:rPr>
              <a:t>3</a:t>
            </a:r>
          </a:p>
        </p:txBody>
      </p:sp>
      <p:sp>
        <p:nvSpPr>
          <p:cNvPr id="12" name="TextBox 12"/>
          <p:cNvSpPr txBox="1"/>
          <p:nvPr/>
        </p:nvSpPr>
        <p:spPr>
          <a:xfrm>
            <a:off x="2491197" y="1778422"/>
            <a:ext cx="7668016" cy="671466"/>
          </a:xfrm>
          <a:prstGeom prst="rect">
            <a:avLst/>
          </a:prstGeom>
        </p:spPr>
        <p:txBody>
          <a:bodyPr lIns="0" tIns="0" rIns="0" bIns="0" rtlCol="0" anchor="t">
            <a:spAutoFit/>
          </a:bodyPr>
          <a:lstStyle/>
          <a:p>
            <a:pPr algn="l">
              <a:lnSpc>
                <a:spcPts val="2813"/>
              </a:lnSpc>
            </a:pPr>
            <a:r>
              <a:rPr lang="en-GB" sz="2600" b="1" noProof="0" dirty="0">
                <a:ea typeface="Quicksand Light"/>
                <a:cs typeface="Quicksand Light"/>
                <a:sym typeface="Quicksand Light"/>
              </a:rPr>
              <a:t>SELECTING WORDS FOR ROBUST INSTRUCTION</a:t>
            </a:r>
          </a:p>
          <a:p>
            <a:pPr algn="l">
              <a:lnSpc>
                <a:spcPts val="2787"/>
              </a:lnSpc>
            </a:pPr>
            <a:r>
              <a:rPr lang="en-GB" sz="1399" noProof="0" dirty="0">
                <a:ea typeface="Quicksand Light"/>
                <a:cs typeface="Quicksand Light"/>
                <a:sym typeface="Quicksand Light"/>
              </a:rPr>
              <a:t>The Three-Tiers Framework (Beck, McKeown, &amp; </a:t>
            </a:r>
            <a:r>
              <a:rPr lang="en-GB" sz="1399" noProof="0" dirty="0" err="1">
                <a:ea typeface="Quicksand Light"/>
                <a:cs typeface="Quicksand Light"/>
                <a:sym typeface="Quicksand Light"/>
              </a:rPr>
              <a:t>Omanson</a:t>
            </a:r>
            <a:r>
              <a:rPr lang="en-GB" sz="1399" noProof="0" dirty="0">
                <a:ea typeface="Quicksand Light"/>
                <a:cs typeface="Quicksand Light"/>
                <a:sym typeface="Quicksand Light"/>
              </a:rPr>
              <a:t>, 1987)</a:t>
            </a:r>
          </a:p>
        </p:txBody>
      </p:sp>
      <p:sp>
        <p:nvSpPr>
          <p:cNvPr id="13" name="TextBox 13"/>
          <p:cNvSpPr txBox="1"/>
          <p:nvPr/>
        </p:nvSpPr>
        <p:spPr>
          <a:xfrm>
            <a:off x="2616003" y="7227760"/>
            <a:ext cx="11022511" cy="1020051"/>
          </a:xfrm>
          <a:prstGeom prst="rect">
            <a:avLst/>
          </a:prstGeom>
        </p:spPr>
        <p:txBody>
          <a:bodyPr lIns="0" tIns="0" rIns="0" bIns="0" rtlCol="0" anchor="t">
            <a:spAutoFit/>
          </a:bodyPr>
          <a:lstStyle/>
          <a:p>
            <a:pPr algn="l">
              <a:lnSpc>
                <a:spcPts val="1999"/>
              </a:lnSpc>
            </a:pPr>
            <a:r>
              <a:rPr lang="en-GB" sz="1800" noProof="0" dirty="0">
                <a:ea typeface="Quicksand Light"/>
                <a:cs typeface="Quicksand Light"/>
                <a:sym typeface="Quicksand Light"/>
              </a:rPr>
              <a:t>The third tier of words has a frequency of use that is quite low and often limited to specific topics and domains. Some examples of Tier Three words might be filibuster, pantheon, and epidermis. In general, a rich understanding of these words would not be of high utility for most learners. These words are probably best learned when a specific need arises.</a:t>
            </a:r>
          </a:p>
        </p:txBody>
      </p:sp>
      <p:sp>
        <p:nvSpPr>
          <p:cNvPr id="17" name="TextBox 17"/>
          <p:cNvSpPr txBox="1"/>
          <p:nvPr/>
        </p:nvSpPr>
        <p:spPr>
          <a:xfrm>
            <a:off x="2616003" y="5171504"/>
            <a:ext cx="11213240" cy="1282402"/>
          </a:xfrm>
          <a:prstGeom prst="rect">
            <a:avLst/>
          </a:prstGeom>
        </p:spPr>
        <p:txBody>
          <a:bodyPr lIns="0" tIns="0" rIns="0" bIns="0" rtlCol="0" anchor="t">
            <a:spAutoFit/>
          </a:bodyPr>
          <a:lstStyle/>
          <a:p>
            <a:pPr algn="l">
              <a:lnSpc>
                <a:spcPts val="1999"/>
              </a:lnSpc>
            </a:pPr>
            <a:r>
              <a:rPr lang="en-GB" sz="1800" noProof="0" dirty="0">
                <a:ea typeface="Quicksand Light"/>
                <a:cs typeface="Quicksand Light"/>
                <a:sym typeface="Quicksand Light"/>
              </a:rPr>
              <a:t>The second tier words are of high utility for literate language users and are found across a variety of domains. These words are characteristic of written text and are found only infrequently in conversation, which means that children are less likely to learn these words independently, compared with Tier One words. Because of the large role Tier Two words play in a language user’s repertoire, rich knowledge of words in the second tier can have a powerful impact on verbal functioning. Thus, planned vocabulary development is directed toward Tier Two words.</a:t>
            </a:r>
          </a:p>
        </p:txBody>
      </p:sp>
      <p:sp>
        <p:nvSpPr>
          <p:cNvPr id="22" name="TextBox 21">
            <a:extLst>
              <a:ext uri="{FF2B5EF4-FFF2-40B4-BE49-F238E27FC236}">
                <a16:creationId xmlns:a16="http://schemas.microsoft.com/office/drawing/2014/main" id="{CC058441-2A05-7212-6B0E-3EB2192307B2}"/>
              </a:ext>
            </a:extLst>
          </p:cNvPr>
          <p:cNvSpPr txBox="1"/>
          <p:nvPr/>
        </p:nvSpPr>
        <p:spPr>
          <a:xfrm>
            <a:off x="2491197" y="3492008"/>
            <a:ext cx="11022511" cy="1200329"/>
          </a:xfrm>
          <a:prstGeom prst="rect">
            <a:avLst/>
          </a:prstGeom>
          <a:noFill/>
        </p:spPr>
        <p:txBody>
          <a:bodyPr wrap="square" rtlCol="0">
            <a:spAutoFit/>
          </a:bodyPr>
          <a:lstStyle/>
          <a:p>
            <a:r>
              <a:rPr lang="en-GB" noProof="0" dirty="0"/>
              <a:t>The first tier consists of the most basic words: warm, dog, tired, run, talk, party, swim, look, and so on. These are the words that typically appear in oral conversations, and so children are exposed to them at high frequency from a very early age. This high exposure means that children become familiar with this set of words readily and so these Tier One words rarely require instructional attention to their meanings in school.</a:t>
            </a:r>
          </a:p>
        </p:txBody>
      </p:sp>
      <p:pic>
        <p:nvPicPr>
          <p:cNvPr id="9" name="Picture 8">
            <a:extLst>
              <a:ext uri="{FF2B5EF4-FFF2-40B4-BE49-F238E27FC236}">
                <a16:creationId xmlns:a16="http://schemas.microsoft.com/office/drawing/2014/main" id="{AC8D9055-7665-D931-33B6-88E13877AB36}"/>
              </a:ext>
            </a:extLst>
          </p:cNvPr>
          <p:cNvPicPr>
            <a:picLocks noChangeAspect="1"/>
          </p:cNvPicPr>
          <p:nvPr/>
        </p:nvPicPr>
        <p:blipFill>
          <a:blip r:embed="rId3"/>
          <a:stretch>
            <a:fillRect/>
          </a:stretch>
        </p:blipFill>
        <p:spPr>
          <a:xfrm>
            <a:off x="11366500" y="909712"/>
            <a:ext cx="1619138" cy="165509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hite rectangular object with different colored pieces&#10;&#10;AI-generated content may be incorrect.">
            <a:extLst>
              <a:ext uri="{FF2B5EF4-FFF2-40B4-BE49-F238E27FC236}">
                <a16:creationId xmlns:a16="http://schemas.microsoft.com/office/drawing/2014/main" id="{93B047B7-8491-210F-5CCA-A002B9923E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p:cNvSpPr txBox="1"/>
          <p:nvPr/>
        </p:nvSpPr>
        <p:spPr>
          <a:xfrm>
            <a:off x="3365500" y="1637213"/>
            <a:ext cx="9372600" cy="397545"/>
          </a:xfrm>
          <a:prstGeom prst="rect">
            <a:avLst/>
          </a:prstGeom>
        </p:spPr>
        <p:txBody>
          <a:bodyPr wrap="square" lIns="0" tIns="0" rIns="0" bIns="0" rtlCol="0" anchor="t">
            <a:spAutoFit/>
          </a:bodyPr>
          <a:lstStyle/>
          <a:p>
            <a:pPr algn="l">
              <a:lnSpc>
                <a:spcPts val="3120"/>
              </a:lnSpc>
            </a:pPr>
            <a:r>
              <a:rPr lang="en-GB" sz="2600" b="1" noProof="0" dirty="0">
                <a:solidFill>
                  <a:srgbClr val="000000"/>
                </a:solidFill>
                <a:latin typeface="Quicksand Light"/>
                <a:ea typeface="Quicksand Light"/>
                <a:cs typeface="Quicksand Light"/>
                <a:sym typeface="Quicksand Light"/>
              </a:rPr>
              <a:t>We consider these questions before selecting the vocabulary:</a:t>
            </a:r>
            <a:endParaRPr lang="en-GB" sz="2600" noProof="0" dirty="0">
              <a:solidFill>
                <a:srgbClr val="000000"/>
              </a:solidFill>
              <a:latin typeface="Quicksand Light"/>
              <a:ea typeface="Quicksand Light"/>
              <a:cs typeface="Quicksand Light"/>
              <a:sym typeface="Quicksand Light"/>
            </a:endParaRPr>
          </a:p>
        </p:txBody>
      </p:sp>
      <p:sp>
        <p:nvSpPr>
          <p:cNvPr id="11" name="TextBox 10">
            <a:extLst>
              <a:ext uri="{FF2B5EF4-FFF2-40B4-BE49-F238E27FC236}">
                <a16:creationId xmlns:a16="http://schemas.microsoft.com/office/drawing/2014/main" id="{87B6E276-764D-F4EC-A890-1ED080A7BCBC}"/>
              </a:ext>
            </a:extLst>
          </p:cNvPr>
          <p:cNvSpPr txBox="1"/>
          <p:nvPr/>
        </p:nvSpPr>
        <p:spPr>
          <a:xfrm>
            <a:off x="1003300" y="2908300"/>
            <a:ext cx="13030200" cy="2031325"/>
          </a:xfrm>
          <a:prstGeom prst="rect">
            <a:avLst/>
          </a:prstGeom>
          <a:noFill/>
        </p:spPr>
        <p:txBody>
          <a:bodyPr wrap="square" rtlCol="0">
            <a:spAutoFit/>
          </a:bodyPr>
          <a:lstStyle/>
          <a:p>
            <a:r>
              <a:rPr lang="en-GB" noProof="0" dirty="0"/>
              <a:t>An excellent source for words to help expand young children’s vocabularies is books that are designed to be read aloud to children. Books are full of Tier Two words. </a:t>
            </a:r>
          </a:p>
          <a:p>
            <a:endParaRPr lang="en-GB" noProof="0" dirty="0"/>
          </a:p>
          <a:p>
            <a:r>
              <a:rPr lang="en-GB" noProof="0" dirty="0"/>
              <a:t>A word is considered a good candidate for a Tier Two word if it is likely to be unfamiliar to young children but represents a concept they can understand and use in everyday conversation.</a:t>
            </a:r>
          </a:p>
          <a:p>
            <a:endParaRPr lang="en-GB" noProof="0" dirty="0"/>
          </a:p>
          <a:p>
            <a:r>
              <a:rPr lang="en-GB" noProof="0" dirty="0"/>
              <a:t>We use the following criteria when choosing tier two words: </a:t>
            </a:r>
          </a:p>
        </p:txBody>
      </p:sp>
      <p:pic>
        <p:nvPicPr>
          <p:cNvPr id="13" name="Picture 12">
            <a:extLst>
              <a:ext uri="{FF2B5EF4-FFF2-40B4-BE49-F238E27FC236}">
                <a16:creationId xmlns:a16="http://schemas.microsoft.com/office/drawing/2014/main" id="{B19C437E-9114-917D-FF76-9D29AC0BC67C}"/>
              </a:ext>
            </a:extLst>
          </p:cNvPr>
          <p:cNvPicPr>
            <a:picLocks noChangeAspect="1"/>
          </p:cNvPicPr>
          <p:nvPr/>
        </p:nvPicPr>
        <p:blipFill>
          <a:blip r:embed="rId4"/>
          <a:stretch>
            <a:fillRect/>
          </a:stretch>
        </p:blipFill>
        <p:spPr>
          <a:xfrm>
            <a:off x="1308100" y="5132145"/>
            <a:ext cx="12087896" cy="4024556"/>
          </a:xfrm>
          <a:prstGeom prst="rect">
            <a:avLst/>
          </a:prstGeom>
        </p:spPr>
      </p:pic>
      <p:pic>
        <p:nvPicPr>
          <p:cNvPr id="4" name="Picture 3">
            <a:extLst>
              <a:ext uri="{FF2B5EF4-FFF2-40B4-BE49-F238E27FC236}">
                <a16:creationId xmlns:a16="http://schemas.microsoft.com/office/drawing/2014/main" id="{F0FF4554-44D4-DC13-0A39-E414EB4DF00E}"/>
              </a:ext>
            </a:extLst>
          </p:cNvPr>
          <p:cNvPicPr>
            <a:picLocks noChangeAspect="1"/>
          </p:cNvPicPr>
          <p:nvPr/>
        </p:nvPicPr>
        <p:blipFill>
          <a:blip r:embed="rId5"/>
          <a:stretch>
            <a:fillRect/>
          </a:stretch>
        </p:blipFill>
        <p:spPr>
          <a:xfrm>
            <a:off x="1024467" y="1008436"/>
            <a:ext cx="1619138" cy="165509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E19BB-BC8A-5698-43A5-532F452FD567}"/>
            </a:ext>
          </a:extLst>
        </p:cNvPr>
        <p:cNvGrpSpPr/>
        <p:nvPr/>
      </p:nvGrpSpPr>
      <p:grpSpPr>
        <a:xfrm>
          <a:off x="0" y="0"/>
          <a:ext cx="0" cy="0"/>
          <a:chOff x="0" y="0"/>
          <a:chExt cx="0" cy="0"/>
        </a:xfrm>
      </p:grpSpPr>
      <p:pic>
        <p:nvPicPr>
          <p:cNvPr id="12" name="Picture 11" descr="A white rectangular object with different colored pieces&#10;&#10;AI-generated content may be incorrect.">
            <a:extLst>
              <a:ext uri="{FF2B5EF4-FFF2-40B4-BE49-F238E27FC236}">
                <a16:creationId xmlns:a16="http://schemas.microsoft.com/office/drawing/2014/main" id="{33F3DC6F-5466-BDC8-5922-45378E2F48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1A3B262A-9900-6A0E-7965-0F21B30E2656}"/>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3" name="TextBox 2">
            <a:extLst>
              <a:ext uri="{FF2B5EF4-FFF2-40B4-BE49-F238E27FC236}">
                <a16:creationId xmlns:a16="http://schemas.microsoft.com/office/drawing/2014/main" id="{07765933-DAFE-F38A-DF85-091957DF7822}"/>
              </a:ext>
            </a:extLst>
          </p:cNvPr>
          <p:cNvSpPr txBox="1"/>
          <p:nvPr/>
        </p:nvSpPr>
        <p:spPr>
          <a:xfrm>
            <a:off x="1628140" y="2819244"/>
            <a:ext cx="12095480" cy="1323439"/>
          </a:xfrm>
          <a:prstGeom prst="rect">
            <a:avLst/>
          </a:prstGeom>
          <a:noFill/>
        </p:spPr>
        <p:txBody>
          <a:bodyPr wrap="square" rtlCol="0">
            <a:spAutoFit/>
          </a:bodyPr>
          <a:lstStyle/>
          <a:p>
            <a:r>
              <a:rPr lang="en-GB" sz="2000" noProof="0" dirty="0">
                <a:solidFill>
                  <a:srgbClr val="F6F1DF"/>
                </a:solidFill>
                <a:latin typeface="Montserrat"/>
                <a:ea typeface="Montserrat"/>
                <a:cs typeface="Montserrat"/>
                <a:sym typeface="Montserrat"/>
              </a:rPr>
              <a:t>. </a:t>
            </a:r>
            <a:r>
              <a:rPr lang="en-GB" sz="2000" noProof="0" dirty="0"/>
              <a:t>At the heart of a robust vocabulary approach is selecting a set of words to introduce and revisit over several days. Research suggests that up to ten words can be successfully taught to children over a one-week cycle, but it does not imply that this should always be the case. Instead, the number of words taught should be determined by the teacher, taking into account time constraints and what else is happening in the classroom. </a:t>
            </a:r>
          </a:p>
        </p:txBody>
      </p:sp>
      <p:pic>
        <p:nvPicPr>
          <p:cNvPr id="5" name="Picture 4">
            <a:extLst>
              <a:ext uri="{FF2B5EF4-FFF2-40B4-BE49-F238E27FC236}">
                <a16:creationId xmlns:a16="http://schemas.microsoft.com/office/drawing/2014/main" id="{47653D62-3F7C-5FB9-CDC3-B0C8FC29F38C}"/>
              </a:ext>
            </a:extLst>
          </p:cNvPr>
          <p:cNvPicPr>
            <a:picLocks noChangeAspect="1"/>
          </p:cNvPicPr>
          <p:nvPr/>
        </p:nvPicPr>
        <p:blipFill>
          <a:blip r:embed="rId4">
            <a:duotone>
              <a:schemeClr val="accent2">
                <a:shade val="45000"/>
                <a:satMod val="135000"/>
              </a:schemeClr>
              <a:prstClr val="white"/>
            </a:duotone>
          </a:blip>
          <a:stretch>
            <a:fillRect/>
          </a:stretch>
        </p:blipFill>
        <p:spPr>
          <a:xfrm>
            <a:off x="1308100" y="4290001"/>
            <a:ext cx="12496800" cy="4817741"/>
          </a:xfrm>
          <a:prstGeom prst="rect">
            <a:avLst/>
          </a:prstGeom>
        </p:spPr>
      </p:pic>
      <p:sp>
        <p:nvSpPr>
          <p:cNvPr id="6" name="TextBox 5">
            <a:extLst>
              <a:ext uri="{FF2B5EF4-FFF2-40B4-BE49-F238E27FC236}">
                <a16:creationId xmlns:a16="http://schemas.microsoft.com/office/drawing/2014/main" id="{9D1C48C9-D2FA-2E1F-1E26-A614D594193C}"/>
              </a:ext>
            </a:extLst>
          </p:cNvPr>
          <p:cNvSpPr txBox="1"/>
          <p:nvPr/>
        </p:nvSpPr>
        <p:spPr>
          <a:xfrm>
            <a:off x="3136900" y="1665999"/>
            <a:ext cx="6629400" cy="523220"/>
          </a:xfrm>
          <a:prstGeom prst="rect">
            <a:avLst/>
          </a:prstGeom>
          <a:noFill/>
        </p:spPr>
        <p:txBody>
          <a:bodyPr wrap="square" rtlCol="0">
            <a:spAutoFit/>
          </a:bodyPr>
          <a:lstStyle/>
          <a:p>
            <a:r>
              <a:rPr lang="en-GB" sz="2800" b="1" noProof="0" dirty="0"/>
              <a:t>Vocabulary Development Implementation </a:t>
            </a:r>
          </a:p>
        </p:txBody>
      </p:sp>
      <p:pic>
        <p:nvPicPr>
          <p:cNvPr id="2" name="Picture 1">
            <a:extLst>
              <a:ext uri="{FF2B5EF4-FFF2-40B4-BE49-F238E27FC236}">
                <a16:creationId xmlns:a16="http://schemas.microsoft.com/office/drawing/2014/main" id="{591EFD93-0A65-A975-3A6C-9CCAC95ADE6F}"/>
              </a:ext>
            </a:extLst>
          </p:cNvPr>
          <p:cNvPicPr>
            <a:picLocks noChangeAspect="1"/>
          </p:cNvPicPr>
          <p:nvPr/>
        </p:nvPicPr>
        <p:blipFill>
          <a:blip r:embed="rId5"/>
          <a:stretch>
            <a:fillRect/>
          </a:stretch>
        </p:blipFill>
        <p:spPr>
          <a:xfrm>
            <a:off x="11366500" y="909712"/>
            <a:ext cx="1619138" cy="1655098"/>
          </a:xfrm>
          <a:prstGeom prst="rect">
            <a:avLst/>
          </a:prstGeom>
        </p:spPr>
      </p:pic>
    </p:spTree>
    <p:extLst>
      <p:ext uri="{BB962C8B-B14F-4D97-AF65-F5344CB8AC3E}">
        <p14:creationId xmlns:p14="http://schemas.microsoft.com/office/powerpoint/2010/main" val="349094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A7444-A62A-7DD2-F4A1-60C1CF96DAAD}"/>
            </a:ext>
          </a:extLst>
        </p:cNvPr>
        <p:cNvGrpSpPr/>
        <p:nvPr/>
      </p:nvGrpSpPr>
      <p:grpSpPr>
        <a:xfrm>
          <a:off x="0" y="0"/>
          <a:ext cx="0" cy="0"/>
          <a:chOff x="0" y="0"/>
          <a:chExt cx="0" cy="0"/>
        </a:xfrm>
      </p:grpSpPr>
      <p:pic>
        <p:nvPicPr>
          <p:cNvPr id="11" name="Picture 10" descr="A white rectangular object with different colored pieces&#10;&#10;AI-generated content may be incorrect.">
            <a:extLst>
              <a:ext uri="{FF2B5EF4-FFF2-40B4-BE49-F238E27FC236}">
                <a16:creationId xmlns:a16="http://schemas.microsoft.com/office/drawing/2014/main" id="{A1C13BA1-93A8-EC9B-F73D-AC8AA0BF37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B0B4F2D1-1233-EA65-95DB-82791342D0CD}"/>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3" name="TextBox 2">
            <a:extLst>
              <a:ext uri="{FF2B5EF4-FFF2-40B4-BE49-F238E27FC236}">
                <a16:creationId xmlns:a16="http://schemas.microsoft.com/office/drawing/2014/main" id="{A9396D97-CD6F-2ED4-884C-30C408EE6D6A}"/>
              </a:ext>
            </a:extLst>
          </p:cNvPr>
          <p:cNvSpPr txBox="1"/>
          <p:nvPr/>
        </p:nvSpPr>
        <p:spPr>
          <a:xfrm>
            <a:off x="1231900" y="2948233"/>
            <a:ext cx="12476481" cy="4708981"/>
          </a:xfrm>
          <a:prstGeom prst="rect">
            <a:avLst/>
          </a:prstGeom>
          <a:noFill/>
        </p:spPr>
        <p:txBody>
          <a:bodyPr wrap="square" rtlCol="0">
            <a:spAutoFit/>
          </a:bodyPr>
          <a:lstStyle/>
          <a:p>
            <a:r>
              <a:rPr lang="en-GB" sz="2000" noProof="0" dirty="0">
                <a:solidFill>
                  <a:srgbClr val="F6F1DF"/>
                </a:solidFill>
                <a:latin typeface="Montserrat"/>
                <a:ea typeface="Montserrat"/>
                <a:cs typeface="Montserrat"/>
                <a:sym typeface="Montserrat"/>
              </a:rPr>
              <a:t>. </a:t>
            </a:r>
            <a:br>
              <a:rPr lang="en-GB" sz="2000" noProof="0" dirty="0"/>
            </a:br>
            <a:r>
              <a:rPr lang="en-GB" sz="2000" noProof="0" dirty="0"/>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build children’s language effectively.</a:t>
            </a:r>
          </a:p>
          <a:p>
            <a:endParaRPr lang="en-GB" sz="2000" noProof="0" dirty="0"/>
          </a:p>
          <a:p>
            <a:r>
              <a:rPr lang="en-GB" sz="2000" noProof="0" dirty="0"/>
              <a:t>Reading frequently to children, engaging them actively in stories, non-fiction, rhymes and poems, and providing them with extensive opportunities to use and embed new words in a range of contexts gives children the opportunity to thrive. Through conversation, storytelling and role play—where children share their ideas with support and modelling from their teacher, and where sensitive questioning invites them to elaborate—children become comfortable using a rich range of vocabulary and language structures.</a:t>
            </a:r>
          </a:p>
          <a:p>
            <a:endParaRPr lang="en-GB" sz="2000" noProof="0" dirty="0"/>
          </a:p>
          <a:p>
            <a:r>
              <a:rPr lang="en-GB" sz="2000" noProof="0" dirty="0"/>
              <a:t>EYFS Statutory Framework (2026)</a:t>
            </a:r>
          </a:p>
          <a:p>
            <a:endParaRPr lang="en-GB" sz="2000" noProof="0" dirty="0"/>
          </a:p>
        </p:txBody>
      </p:sp>
      <p:sp>
        <p:nvSpPr>
          <p:cNvPr id="6" name="TextBox 5">
            <a:extLst>
              <a:ext uri="{FF2B5EF4-FFF2-40B4-BE49-F238E27FC236}">
                <a16:creationId xmlns:a16="http://schemas.microsoft.com/office/drawing/2014/main" id="{78BBA0E5-EDD7-8799-8C78-5DF19835EC57}"/>
              </a:ext>
            </a:extLst>
          </p:cNvPr>
          <p:cNvSpPr txBox="1"/>
          <p:nvPr/>
        </p:nvSpPr>
        <p:spPr>
          <a:xfrm>
            <a:off x="3136900" y="1665999"/>
            <a:ext cx="6629400" cy="523220"/>
          </a:xfrm>
          <a:prstGeom prst="rect">
            <a:avLst/>
          </a:prstGeom>
          <a:noFill/>
        </p:spPr>
        <p:txBody>
          <a:bodyPr wrap="square" rtlCol="0">
            <a:spAutoFit/>
          </a:bodyPr>
          <a:lstStyle/>
          <a:p>
            <a:r>
              <a:rPr lang="en-GB" sz="2800" b="1" noProof="0" dirty="0"/>
              <a:t>Statutory Educational Programme </a:t>
            </a:r>
          </a:p>
        </p:txBody>
      </p:sp>
      <p:pic>
        <p:nvPicPr>
          <p:cNvPr id="5" name="Picture 4">
            <a:extLst>
              <a:ext uri="{FF2B5EF4-FFF2-40B4-BE49-F238E27FC236}">
                <a16:creationId xmlns:a16="http://schemas.microsoft.com/office/drawing/2014/main" id="{D02935BB-B631-82DE-E60F-939BEA104DC9}"/>
              </a:ext>
            </a:extLst>
          </p:cNvPr>
          <p:cNvPicPr>
            <a:picLocks noChangeAspect="1"/>
          </p:cNvPicPr>
          <p:nvPr/>
        </p:nvPicPr>
        <p:blipFill>
          <a:blip r:embed="rId4"/>
          <a:stretch>
            <a:fillRect/>
          </a:stretch>
        </p:blipFill>
        <p:spPr>
          <a:xfrm>
            <a:off x="11366500" y="909712"/>
            <a:ext cx="1619138" cy="1655098"/>
          </a:xfrm>
          <a:prstGeom prst="rect">
            <a:avLst/>
          </a:prstGeom>
        </p:spPr>
      </p:pic>
    </p:spTree>
    <p:extLst>
      <p:ext uri="{BB962C8B-B14F-4D97-AF65-F5344CB8AC3E}">
        <p14:creationId xmlns:p14="http://schemas.microsoft.com/office/powerpoint/2010/main" val="3680551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BD3EF-9B8F-CCC1-06D3-E7A3A8E87B65}"/>
            </a:ext>
          </a:extLst>
        </p:cNvPr>
        <p:cNvGrpSpPr/>
        <p:nvPr/>
      </p:nvGrpSpPr>
      <p:grpSpPr>
        <a:xfrm>
          <a:off x="0" y="0"/>
          <a:ext cx="0" cy="0"/>
          <a:chOff x="0" y="0"/>
          <a:chExt cx="0" cy="0"/>
        </a:xfrm>
      </p:grpSpPr>
      <p:pic>
        <p:nvPicPr>
          <p:cNvPr id="3" name="Picture 2" descr="A white rectangular object with different colored pieces&#10;&#10;AI-generated content may be incorrect.">
            <a:extLst>
              <a:ext uri="{FF2B5EF4-FFF2-40B4-BE49-F238E27FC236}">
                <a16:creationId xmlns:a16="http://schemas.microsoft.com/office/drawing/2014/main" id="{316B4E3B-E0AE-49AE-32EE-71D1B27D1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B1090D05-B568-D09E-F10C-46B8F16FEFAE}"/>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6" name="TextBox 5">
            <a:extLst>
              <a:ext uri="{FF2B5EF4-FFF2-40B4-BE49-F238E27FC236}">
                <a16:creationId xmlns:a16="http://schemas.microsoft.com/office/drawing/2014/main" id="{E327196C-77FC-AA0A-894A-8E44488D35C3}"/>
              </a:ext>
            </a:extLst>
          </p:cNvPr>
          <p:cNvSpPr txBox="1"/>
          <p:nvPr/>
        </p:nvSpPr>
        <p:spPr>
          <a:xfrm>
            <a:off x="3060700" y="1102575"/>
            <a:ext cx="9144000" cy="563424"/>
          </a:xfrm>
          <a:prstGeom prst="rect">
            <a:avLst/>
          </a:prstGeom>
          <a:noFill/>
        </p:spPr>
        <p:txBody>
          <a:bodyPr wrap="square" rtlCol="0">
            <a:spAutoFit/>
          </a:bodyPr>
          <a:lstStyle/>
          <a:p>
            <a:pPr>
              <a:lnSpc>
                <a:spcPct val="115000"/>
              </a:lnSpc>
              <a:spcAft>
                <a:spcPts val="800"/>
              </a:spcAft>
              <a:buNone/>
            </a:pPr>
            <a:r>
              <a:rPr lang="en-GB" sz="2800" b="1" kern="100" noProof="0" dirty="0">
                <a:latin typeface="Aptos" panose="020B0004020202020204" pitchFamily="34" charset="0"/>
                <a:ea typeface="Aptos" panose="020B0004020202020204" pitchFamily="34" charset="0"/>
                <a:cs typeface="Times New Roman" panose="02020603050405020304" pitchFamily="18" charset="0"/>
              </a:rPr>
              <a:t>Process for vocabulary instruction in the EYFS</a:t>
            </a:r>
            <a:endParaRPr lang="en-GB" sz="2800" kern="100" noProof="0" dirty="0">
              <a:latin typeface="Aptos" panose="020B0004020202020204" pitchFamily="34" charset="0"/>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A704CD0A-81DE-49B3-88AB-3421074C3DA8}"/>
              </a:ext>
            </a:extLst>
          </p:cNvPr>
          <p:cNvSpPr txBox="1"/>
          <p:nvPr/>
        </p:nvSpPr>
        <p:spPr>
          <a:xfrm>
            <a:off x="2222500" y="2210725"/>
            <a:ext cx="11503666" cy="6677597"/>
          </a:xfrm>
          <a:prstGeom prst="rect">
            <a:avLst/>
          </a:prstGeom>
          <a:noFill/>
        </p:spPr>
        <p:txBody>
          <a:bodyPr wrap="square" rtlCol="0">
            <a:spAutoFit/>
          </a:bodyPr>
          <a:lstStyle/>
          <a:p>
            <a:pPr marL="457200">
              <a:lnSpc>
                <a:spcPct val="115000"/>
              </a:lnSpc>
              <a:spcAft>
                <a:spcPts val="800"/>
              </a:spcAft>
              <a:buNone/>
            </a:pP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The word is introduced through a shared story: Story Dough and Story Club in Nursery, and Greg Bottrill’s Drawing Club in Reception. Adults use a familiar story moment to explain its meaning.</a:t>
            </a:r>
          </a:p>
          <a:p>
            <a:pPr marL="457200">
              <a:lnSpc>
                <a:spcPct val="115000"/>
              </a:lnSpc>
              <a:spcAft>
                <a:spcPts val="800"/>
              </a:spcAft>
              <a:buNone/>
            </a:pPr>
            <a:endParaRPr lang="en-GB" sz="1750" kern="100" noProof="0" dirty="0">
              <a:effectLst/>
              <a:latin typeface="Aptos" panose="020B0004020202020204" pitchFamily="34" charset="0"/>
              <a:ea typeface="Aptos" panose="020B0004020202020204" pitchFamily="34" charset="0"/>
              <a:cs typeface="Times New Roman" panose="02020603050405020304" pitchFamily="18" charset="0"/>
            </a:endParaRPr>
          </a:p>
          <a:p>
            <a:pPr marL="457200">
              <a:lnSpc>
                <a:spcPct val="115000"/>
              </a:lnSpc>
              <a:spcAft>
                <a:spcPts val="800"/>
              </a:spcAft>
              <a:buNone/>
            </a:pP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The meaning of the word is explained in a child-friendly way e.g. </a:t>
            </a:r>
            <a:r>
              <a:rPr lang="en-GB" sz="1750" i="1" kern="100" noProof="0" dirty="0">
                <a:effectLst/>
                <a:latin typeface="Aptos" panose="020B0004020202020204" pitchFamily="34" charset="0"/>
                <a:ea typeface="Aptos" panose="020B0004020202020204" pitchFamily="34" charset="0"/>
                <a:cs typeface="Times New Roman" panose="02020603050405020304" pitchFamily="18" charset="0"/>
              </a:rPr>
              <a:t>reluctant means you are not sure you want to do something</a:t>
            </a: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a:t>
            </a:r>
          </a:p>
          <a:p>
            <a:pPr marL="457200">
              <a:lnSpc>
                <a:spcPct val="115000"/>
              </a:lnSpc>
              <a:spcAft>
                <a:spcPts val="800"/>
              </a:spcAft>
              <a:buNone/>
            </a:pPr>
            <a:endParaRPr lang="en-GB" sz="1750" kern="100" noProof="0" dirty="0">
              <a:effectLst/>
              <a:latin typeface="Aptos" panose="020B0004020202020204" pitchFamily="34" charset="0"/>
              <a:ea typeface="Aptos" panose="020B0004020202020204" pitchFamily="34" charset="0"/>
              <a:cs typeface="Times New Roman" panose="02020603050405020304" pitchFamily="18" charset="0"/>
            </a:endParaRPr>
          </a:p>
          <a:p>
            <a:pPr marL="457200">
              <a:lnSpc>
                <a:spcPct val="115000"/>
              </a:lnSpc>
              <a:spcAft>
                <a:spcPts val="800"/>
              </a:spcAft>
              <a:buNone/>
            </a:pP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Every day the children are asked to repeat the words alongside an action because pronouncing a word helps build a memory for the sound and meaning of the word (</a:t>
            </a:r>
            <a:r>
              <a:rPr lang="en-GB" sz="1750" i="1" kern="100" noProof="0" dirty="0">
                <a:effectLst/>
                <a:latin typeface="Aptos" panose="020B0004020202020204" pitchFamily="34" charset="0"/>
                <a:ea typeface="Aptos" panose="020B0004020202020204" pitchFamily="34" charset="0"/>
                <a:cs typeface="Times New Roman" panose="02020603050405020304" pitchFamily="18" charset="0"/>
              </a:rPr>
              <a:t>say the word with me</a:t>
            </a: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a:t>
            </a:r>
          </a:p>
          <a:p>
            <a:pPr marL="457200">
              <a:lnSpc>
                <a:spcPct val="115000"/>
              </a:lnSpc>
              <a:spcAft>
                <a:spcPts val="800"/>
              </a:spcAft>
              <a:buNone/>
            </a:pPr>
            <a:endParaRPr lang="en-GB" sz="1750" kern="100" noProof="0" dirty="0">
              <a:effectLst/>
              <a:latin typeface="Aptos" panose="020B0004020202020204" pitchFamily="34" charset="0"/>
              <a:ea typeface="Aptos" panose="020B0004020202020204" pitchFamily="34" charset="0"/>
              <a:cs typeface="Times New Roman" panose="02020603050405020304" pitchFamily="18" charset="0"/>
            </a:endParaRPr>
          </a:p>
          <a:p>
            <a:pPr marL="457200">
              <a:lnSpc>
                <a:spcPct val="115000"/>
              </a:lnSpc>
              <a:spcAft>
                <a:spcPts val="800"/>
              </a:spcAft>
              <a:buNone/>
            </a:pP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Examples are given in contexts other that the one used in the story e.g. </a:t>
            </a:r>
            <a:r>
              <a:rPr lang="en-GB" sz="1750" i="1" kern="100" noProof="0" dirty="0">
                <a:effectLst/>
                <a:latin typeface="Aptos" panose="020B0004020202020204" pitchFamily="34" charset="0"/>
                <a:ea typeface="Aptos" panose="020B0004020202020204" pitchFamily="34" charset="0"/>
                <a:cs typeface="Times New Roman" panose="02020603050405020304" pitchFamily="18" charset="0"/>
              </a:rPr>
              <a:t>you might be reluctant to eat a food that you have never had before or ride a roller coaster because it looks scary</a:t>
            </a: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a:t>
            </a:r>
          </a:p>
          <a:p>
            <a:pPr marL="457200">
              <a:lnSpc>
                <a:spcPct val="115000"/>
              </a:lnSpc>
              <a:spcAft>
                <a:spcPts val="800"/>
              </a:spcAft>
              <a:buNone/>
            </a:pPr>
            <a:endParaRPr lang="en-GB" sz="1750" kern="100" noProof="0" dirty="0">
              <a:effectLst/>
              <a:latin typeface="Aptos" panose="020B0004020202020204" pitchFamily="34" charset="0"/>
              <a:ea typeface="Aptos" panose="020B0004020202020204" pitchFamily="34" charset="0"/>
              <a:cs typeface="Times New Roman" panose="02020603050405020304" pitchFamily="18" charset="0"/>
            </a:endParaRPr>
          </a:p>
          <a:p>
            <a:pPr marL="457200">
              <a:lnSpc>
                <a:spcPct val="115000"/>
              </a:lnSpc>
              <a:spcAft>
                <a:spcPts val="800"/>
              </a:spcAft>
              <a:buNone/>
            </a:pP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Children interact with examples or provide their own examples e.g. </a:t>
            </a:r>
            <a:r>
              <a:rPr lang="en-GB" sz="1750" i="1" kern="100" noProof="0" dirty="0">
                <a:effectLst/>
                <a:latin typeface="Aptos" panose="020B0004020202020204" pitchFamily="34" charset="0"/>
                <a:ea typeface="Aptos" panose="020B0004020202020204" pitchFamily="34" charset="0"/>
                <a:cs typeface="Times New Roman" panose="02020603050405020304" pitchFamily="18" charset="0"/>
              </a:rPr>
              <a:t>Tell me about something you would be reluctant to do. Try to use reluctant within your description. You could start by saying something like…’I would be reluctant to…’</a:t>
            </a:r>
          </a:p>
          <a:p>
            <a:pPr marL="457200">
              <a:lnSpc>
                <a:spcPct val="115000"/>
              </a:lnSpc>
              <a:spcAft>
                <a:spcPts val="800"/>
              </a:spcAft>
              <a:buNone/>
            </a:pP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Children say the word again to reinforce its phonological representation and meaning e.g. </a:t>
            </a:r>
            <a:r>
              <a:rPr lang="en-GB" sz="1750" i="1" kern="100" noProof="0" dirty="0">
                <a:effectLst/>
                <a:latin typeface="Aptos" panose="020B0004020202020204" pitchFamily="34" charset="0"/>
                <a:ea typeface="Aptos" panose="020B0004020202020204" pitchFamily="34" charset="0"/>
                <a:cs typeface="Times New Roman" panose="02020603050405020304" pitchFamily="18" charset="0"/>
              </a:rPr>
              <a:t>what’s the word that means you don’t want to do it?</a:t>
            </a: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 This vocabulary is reinforced by adults during high quality interactions during play.</a:t>
            </a:r>
          </a:p>
          <a:p>
            <a:pPr marL="457200">
              <a:lnSpc>
                <a:spcPct val="115000"/>
              </a:lnSpc>
              <a:spcAft>
                <a:spcPts val="800"/>
              </a:spcAft>
              <a:buNone/>
            </a:pP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a:t>
            </a:r>
            <a:r>
              <a:rPr lang="en-GB" sz="1750" i="1" kern="100" noProof="0" dirty="0">
                <a:effectLst/>
                <a:latin typeface="Aptos" panose="020B0004020202020204" pitchFamily="34" charset="0"/>
                <a:ea typeface="Aptos" panose="020B0004020202020204" pitchFamily="34" charset="0"/>
                <a:cs typeface="Times New Roman" panose="02020603050405020304" pitchFamily="18" charset="0"/>
              </a:rPr>
              <a:t>Beck, McKeown, Kucan, 2013</a:t>
            </a:r>
            <a:r>
              <a:rPr lang="en-GB" sz="1750" kern="100" noProof="0" dirty="0">
                <a:effectLst/>
                <a:latin typeface="Aptos" panose="020B0004020202020204" pitchFamily="34" charset="0"/>
                <a:ea typeface="Aptos" panose="020B0004020202020204" pitchFamily="34" charset="0"/>
                <a:cs typeface="Times New Roman" panose="02020603050405020304" pitchFamily="18" charset="0"/>
              </a:rPr>
              <a:t>)</a:t>
            </a:r>
          </a:p>
        </p:txBody>
      </p:sp>
      <p:sp>
        <p:nvSpPr>
          <p:cNvPr id="12" name="Oval 11">
            <a:extLst>
              <a:ext uri="{FF2B5EF4-FFF2-40B4-BE49-F238E27FC236}">
                <a16:creationId xmlns:a16="http://schemas.microsoft.com/office/drawing/2014/main" id="{973DF743-CC59-D96E-E27B-D7F0ACF50CF8}"/>
              </a:ext>
            </a:extLst>
          </p:cNvPr>
          <p:cNvSpPr/>
          <p:nvPr/>
        </p:nvSpPr>
        <p:spPr>
          <a:xfrm>
            <a:off x="1511309" y="2466747"/>
            <a:ext cx="426720" cy="403860"/>
          </a:xfrm>
          <a:prstGeom prst="ellipse">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800"/>
              </a:spcAft>
              <a:buNone/>
            </a:pPr>
            <a:r>
              <a:rPr lang="en-GB" sz="1600" b="1" kern="100" noProof="0" dirty="0">
                <a:solidFill>
                  <a:srgbClr val="000000"/>
                </a:solidFill>
                <a:effectLst/>
                <a:ea typeface="Aptos" panose="020B0004020202020204" pitchFamily="34" charset="0"/>
                <a:cs typeface="Times New Roman" panose="02020603050405020304" pitchFamily="18" charset="0"/>
              </a:rPr>
              <a:t>1</a:t>
            </a:r>
            <a:endParaRPr lang="en-GB" sz="1200" kern="100" noProof="0" dirty="0">
              <a:effectLst/>
              <a:ea typeface="Aptos" panose="020B0004020202020204" pitchFamily="34" charset="0"/>
              <a:cs typeface="Times New Roman" panose="02020603050405020304" pitchFamily="18" charset="0"/>
            </a:endParaRPr>
          </a:p>
        </p:txBody>
      </p:sp>
      <p:sp>
        <p:nvSpPr>
          <p:cNvPr id="13" name="Oval 12">
            <a:extLst>
              <a:ext uri="{FF2B5EF4-FFF2-40B4-BE49-F238E27FC236}">
                <a16:creationId xmlns:a16="http://schemas.microsoft.com/office/drawing/2014/main" id="{AA187FA0-3CB5-D569-3948-6EBF7B04D9B0}"/>
              </a:ext>
            </a:extLst>
          </p:cNvPr>
          <p:cNvSpPr/>
          <p:nvPr/>
        </p:nvSpPr>
        <p:spPr>
          <a:xfrm>
            <a:off x="1518929" y="3400748"/>
            <a:ext cx="411480" cy="426720"/>
          </a:xfrm>
          <a:prstGeom prst="ellipse">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800"/>
              </a:spcAft>
              <a:buNone/>
            </a:pPr>
            <a:r>
              <a:rPr lang="en-GB" sz="1600" b="1" kern="100" noProof="0" dirty="0">
                <a:solidFill>
                  <a:srgbClr val="000000"/>
                </a:solidFill>
                <a:effectLst/>
                <a:ea typeface="Aptos" panose="020B0004020202020204" pitchFamily="34" charset="0"/>
                <a:cs typeface="Times New Roman" panose="02020603050405020304" pitchFamily="18" charset="0"/>
              </a:rPr>
              <a:t>2</a:t>
            </a:r>
            <a:endParaRPr lang="en-GB" sz="1200" kern="100" noProof="0" dirty="0">
              <a:effectLst/>
              <a:ea typeface="Aptos" panose="020B0004020202020204" pitchFamily="34" charset="0"/>
              <a:cs typeface="Times New Roman" panose="02020603050405020304" pitchFamily="18" charset="0"/>
            </a:endParaRPr>
          </a:p>
        </p:txBody>
      </p:sp>
      <p:sp>
        <p:nvSpPr>
          <p:cNvPr id="15" name="Oval 14">
            <a:extLst>
              <a:ext uri="{FF2B5EF4-FFF2-40B4-BE49-F238E27FC236}">
                <a16:creationId xmlns:a16="http://schemas.microsoft.com/office/drawing/2014/main" id="{5E8F240B-9909-E7AD-EE9C-D5B797AC6D7F}"/>
              </a:ext>
            </a:extLst>
          </p:cNvPr>
          <p:cNvSpPr/>
          <p:nvPr/>
        </p:nvSpPr>
        <p:spPr>
          <a:xfrm>
            <a:off x="1498618" y="4433146"/>
            <a:ext cx="426720" cy="449580"/>
          </a:xfrm>
          <a:prstGeom prst="ellipse">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800"/>
              </a:spcAft>
              <a:buNone/>
            </a:pPr>
            <a:r>
              <a:rPr lang="en-GB" sz="1600" b="1" kern="100" noProof="0" dirty="0">
                <a:solidFill>
                  <a:srgbClr val="000000"/>
                </a:solidFill>
                <a:effectLst/>
                <a:ea typeface="Aptos" panose="020B0004020202020204" pitchFamily="34" charset="0"/>
                <a:cs typeface="Times New Roman" panose="02020603050405020304" pitchFamily="18" charset="0"/>
              </a:rPr>
              <a:t>3</a:t>
            </a:r>
            <a:endParaRPr lang="en-GB" sz="1200" kern="100" noProof="0" dirty="0">
              <a:effectLst/>
              <a:ea typeface="Aptos" panose="020B0004020202020204" pitchFamily="34" charset="0"/>
              <a:cs typeface="Times New Roman" panose="02020603050405020304" pitchFamily="18" charset="0"/>
            </a:endParaRPr>
          </a:p>
        </p:txBody>
      </p:sp>
      <p:sp>
        <p:nvSpPr>
          <p:cNvPr id="16" name="Oval 15">
            <a:extLst>
              <a:ext uri="{FF2B5EF4-FFF2-40B4-BE49-F238E27FC236}">
                <a16:creationId xmlns:a16="http://schemas.microsoft.com/office/drawing/2014/main" id="{392D24A8-6AB2-7ED4-B14E-B499B2EF05AE}"/>
              </a:ext>
            </a:extLst>
          </p:cNvPr>
          <p:cNvSpPr/>
          <p:nvPr/>
        </p:nvSpPr>
        <p:spPr>
          <a:xfrm>
            <a:off x="1498618" y="5593505"/>
            <a:ext cx="426720" cy="434340"/>
          </a:xfrm>
          <a:prstGeom prst="ellipse">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800"/>
              </a:spcAft>
              <a:buNone/>
            </a:pPr>
            <a:r>
              <a:rPr lang="en-GB" sz="1600" b="1" kern="100" noProof="0" dirty="0">
                <a:solidFill>
                  <a:srgbClr val="000000"/>
                </a:solidFill>
                <a:effectLst/>
                <a:ea typeface="Aptos" panose="020B0004020202020204" pitchFamily="34" charset="0"/>
                <a:cs typeface="Times New Roman" panose="02020603050405020304" pitchFamily="18" charset="0"/>
              </a:rPr>
              <a:t>4</a:t>
            </a:r>
            <a:endParaRPr lang="en-GB" sz="1200" kern="100" noProof="0" dirty="0">
              <a:effectLst/>
              <a:ea typeface="Aptos" panose="020B0004020202020204" pitchFamily="34" charset="0"/>
              <a:cs typeface="Times New Roman" panose="02020603050405020304" pitchFamily="18" charset="0"/>
            </a:endParaRPr>
          </a:p>
        </p:txBody>
      </p:sp>
      <p:sp>
        <p:nvSpPr>
          <p:cNvPr id="17" name="Oval 16">
            <a:extLst>
              <a:ext uri="{FF2B5EF4-FFF2-40B4-BE49-F238E27FC236}">
                <a16:creationId xmlns:a16="http://schemas.microsoft.com/office/drawing/2014/main" id="{48B79BF0-D9C9-467E-6257-3258C1D026BA}"/>
              </a:ext>
            </a:extLst>
          </p:cNvPr>
          <p:cNvSpPr/>
          <p:nvPr/>
        </p:nvSpPr>
        <p:spPr>
          <a:xfrm>
            <a:off x="1490998" y="6773469"/>
            <a:ext cx="434340" cy="441960"/>
          </a:xfrm>
          <a:prstGeom prst="ellipse">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800"/>
              </a:spcAft>
              <a:buNone/>
            </a:pPr>
            <a:r>
              <a:rPr lang="en-GB" sz="1600" b="1" kern="100" noProof="0" dirty="0">
                <a:solidFill>
                  <a:srgbClr val="000000"/>
                </a:solidFill>
                <a:effectLst/>
                <a:ea typeface="Aptos" panose="020B0004020202020204" pitchFamily="34" charset="0"/>
                <a:cs typeface="Times New Roman" panose="02020603050405020304" pitchFamily="18" charset="0"/>
              </a:rPr>
              <a:t>5</a:t>
            </a:r>
            <a:endParaRPr lang="en-GB" sz="1200" kern="100" noProof="0" dirty="0">
              <a:effectLst/>
              <a:ea typeface="Aptos" panose="020B0004020202020204" pitchFamily="34" charset="0"/>
              <a:cs typeface="Times New Roman" panose="02020603050405020304" pitchFamily="18" charset="0"/>
            </a:endParaRPr>
          </a:p>
        </p:txBody>
      </p:sp>
      <p:sp>
        <p:nvSpPr>
          <p:cNvPr id="20" name="Oval 19">
            <a:extLst>
              <a:ext uri="{FF2B5EF4-FFF2-40B4-BE49-F238E27FC236}">
                <a16:creationId xmlns:a16="http://schemas.microsoft.com/office/drawing/2014/main" id="{391742E9-9713-1481-D4AC-A7A5ADBB7B56}"/>
              </a:ext>
            </a:extLst>
          </p:cNvPr>
          <p:cNvSpPr/>
          <p:nvPr/>
        </p:nvSpPr>
        <p:spPr>
          <a:xfrm>
            <a:off x="1521478" y="8001863"/>
            <a:ext cx="434340" cy="449580"/>
          </a:xfrm>
          <a:prstGeom prst="ellipse">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800"/>
              </a:spcAft>
              <a:buNone/>
            </a:pPr>
            <a:r>
              <a:rPr lang="en-GB" sz="1600" b="1" kern="100" noProof="0" dirty="0">
                <a:solidFill>
                  <a:srgbClr val="000000"/>
                </a:solidFill>
                <a:effectLst/>
                <a:ea typeface="Aptos" panose="020B0004020202020204" pitchFamily="34" charset="0"/>
                <a:cs typeface="Times New Roman" panose="02020603050405020304" pitchFamily="18" charset="0"/>
              </a:rPr>
              <a:t>6</a:t>
            </a:r>
            <a:endParaRPr lang="en-GB" sz="1200" kern="100" noProof="0" dirty="0">
              <a:effectLst/>
              <a:ea typeface="Aptos" panose="020B000402020202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79851061-7504-B706-0943-F8AFC63E718E}"/>
              </a:ext>
            </a:extLst>
          </p:cNvPr>
          <p:cNvPicPr>
            <a:picLocks noChangeAspect="1"/>
          </p:cNvPicPr>
          <p:nvPr/>
        </p:nvPicPr>
        <p:blipFill>
          <a:blip r:embed="rId4"/>
          <a:stretch>
            <a:fillRect/>
          </a:stretch>
        </p:blipFill>
        <p:spPr>
          <a:xfrm>
            <a:off x="12521000" y="1039551"/>
            <a:ext cx="879283" cy="898811"/>
          </a:xfrm>
          <a:prstGeom prst="rect">
            <a:avLst/>
          </a:prstGeom>
        </p:spPr>
      </p:pic>
    </p:spTree>
    <p:extLst>
      <p:ext uri="{BB962C8B-B14F-4D97-AF65-F5344CB8AC3E}">
        <p14:creationId xmlns:p14="http://schemas.microsoft.com/office/powerpoint/2010/main" val="3459041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5AE2C-F852-5C5F-0EF5-50657C154E3B}"/>
            </a:ext>
          </a:extLst>
        </p:cNvPr>
        <p:cNvGrpSpPr/>
        <p:nvPr/>
      </p:nvGrpSpPr>
      <p:grpSpPr>
        <a:xfrm>
          <a:off x="0" y="0"/>
          <a:ext cx="0" cy="0"/>
          <a:chOff x="0" y="0"/>
          <a:chExt cx="0" cy="0"/>
        </a:xfrm>
      </p:grpSpPr>
      <p:pic>
        <p:nvPicPr>
          <p:cNvPr id="10" name="Picture 9" descr="A white rectangular object with different colored pieces&#10;&#10;AI-generated content may be incorrect.">
            <a:extLst>
              <a:ext uri="{FF2B5EF4-FFF2-40B4-BE49-F238E27FC236}">
                <a16:creationId xmlns:a16="http://schemas.microsoft.com/office/drawing/2014/main" id="{A6EF59AA-18A1-2EEC-12D2-2D87F37CE0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C8F029A0-BD84-B1FB-9AE4-F22A50CECE5C}"/>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312269FE-3045-A0A9-7E89-449187F8455B}"/>
              </a:ext>
            </a:extLst>
          </p:cNvPr>
          <p:cNvGraphicFramePr>
            <a:graphicFrameLocks noGrp="1"/>
          </p:cNvGraphicFramePr>
          <p:nvPr>
            <p:extLst>
              <p:ext uri="{D42A27DB-BD31-4B8C-83A1-F6EECF244321}">
                <p14:modId xmlns:p14="http://schemas.microsoft.com/office/powerpoint/2010/main" val="3152904773"/>
              </p:ext>
            </p:extLst>
          </p:nvPr>
        </p:nvGraphicFramePr>
        <p:xfrm>
          <a:off x="1015804" y="1659116"/>
          <a:ext cx="13081391" cy="7591430"/>
        </p:xfrm>
        <a:graphic>
          <a:graphicData uri="http://schemas.openxmlformats.org/drawingml/2006/table">
            <a:tbl>
              <a:tblPr firstRow="1" bandRow="1">
                <a:tableStyleId>{5C22544A-7EE6-4342-B048-85BDC9FD1C3A}</a:tableStyleId>
              </a:tblPr>
              <a:tblGrid>
                <a:gridCol w="1655732">
                  <a:extLst>
                    <a:ext uri="{9D8B030D-6E8A-4147-A177-3AD203B41FA5}">
                      <a16:colId xmlns:a16="http://schemas.microsoft.com/office/drawing/2014/main" val="2917453490"/>
                    </a:ext>
                  </a:extLst>
                </a:gridCol>
                <a:gridCol w="1879221">
                  <a:extLst>
                    <a:ext uri="{9D8B030D-6E8A-4147-A177-3AD203B41FA5}">
                      <a16:colId xmlns:a16="http://schemas.microsoft.com/office/drawing/2014/main" val="2823536852"/>
                    </a:ext>
                  </a:extLst>
                </a:gridCol>
                <a:gridCol w="1878210">
                  <a:extLst>
                    <a:ext uri="{9D8B030D-6E8A-4147-A177-3AD203B41FA5}">
                      <a16:colId xmlns:a16="http://schemas.microsoft.com/office/drawing/2014/main" val="3250875567"/>
                    </a:ext>
                  </a:extLst>
                </a:gridCol>
                <a:gridCol w="1804052">
                  <a:extLst>
                    <a:ext uri="{9D8B030D-6E8A-4147-A177-3AD203B41FA5}">
                      <a16:colId xmlns:a16="http://schemas.microsoft.com/office/drawing/2014/main" val="479198881"/>
                    </a:ext>
                  </a:extLst>
                </a:gridCol>
                <a:gridCol w="1804052">
                  <a:extLst>
                    <a:ext uri="{9D8B030D-6E8A-4147-A177-3AD203B41FA5}">
                      <a16:colId xmlns:a16="http://schemas.microsoft.com/office/drawing/2014/main" val="102928605"/>
                    </a:ext>
                  </a:extLst>
                </a:gridCol>
                <a:gridCol w="1879221">
                  <a:extLst>
                    <a:ext uri="{9D8B030D-6E8A-4147-A177-3AD203B41FA5}">
                      <a16:colId xmlns:a16="http://schemas.microsoft.com/office/drawing/2014/main" val="2476362153"/>
                    </a:ext>
                  </a:extLst>
                </a:gridCol>
                <a:gridCol w="2180903">
                  <a:extLst>
                    <a:ext uri="{9D8B030D-6E8A-4147-A177-3AD203B41FA5}">
                      <a16:colId xmlns:a16="http://schemas.microsoft.com/office/drawing/2014/main" val="3583538688"/>
                    </a:ext>
                  </a:extLst>
                </a:gridCol>
              </a:tblGrid>
              <a:tr h="436501">
                <a:tc gridSpan="7">
                  <a:txBody>
                    <a:bodyPr/>
                    <a:lstStyle/>
                    <a:p>
                      <a:pPr algn="ctr"/>
                      <a:r>
                        <a:rPr lang="en-GB" sz="2400" noProof="0" dirty="0">
                          <a:solidFill>
                            <a:schemeClr val="tx1"/>
                          </a:solidFill>
                        </a:rPr>
                        <a:t>Autumn 1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124307">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3463823">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Confused</a:t>
                      </a:r>
                    </a:p>
                    <a:p>
                      <a:r>
                        <a:rPr sz="1800" b="1" dirty="0" err="1">
                          <a:solidFill>
                            <a:srgbClr val="000000"/>
                          </a:solidFill>
                        </a:rPr>
                        <a:t>Organised</a:t>
                      </a:r>
                      <a:endParaRPr sz="1800" b="1" dirty="0">
                        <a:solidFill>
                          <a:srgbClr val="000000"/>
                        </a:solidFill>
                      </a:endParaRPr>
                    </a:p>
                    <a:p>
                      <a:r>
                        <a:rPr sz="1800" b="1" dirty="0">
                          <a:solidFill>
                            <a:srgbClr val="000000"/>
                          </a:solidFill>
                        </a:rPr>
                        <a:t>Joyful</a:t>
                      </a:r>
                    </a:p>
                    <a:p>
                      <a:r>
                        <a:rPr sz="1800" b="1" dirty="0">
                          <a:solidFill>
                            <a:srgbClr val="000000"/>
                          </a:solidFill>
                        </a:rPr>
                        <a:t>Curious</a:t>
                      </a:r>
                    </a:p>
                    <a:p>
                      <a:r>
                        <a:rPr sz="1800" b="1" dirty="0">
                          <a:solidFill>
                            <a:srgbClr val="000000"/>
                          </a:solidFill>
                        </a:rPr>
                        <a:t>Excited</a:t>
                      </a:r>
                    </a:p>
                    <a:p>
                      <a:r>
                        <a:rPr sz="1800" b="1" dirty="0">
                          <a:solidFill>
                            <a:srgbClr val="000000"/>
                          </a:solidFill>
                        </a:rPr>
                        <a:t>Timid</a:t>
                      </a:r>
                    </a:p>
                    <a:p>
                      <a:r>
                        <a:rPr sz="1800" b="1" dirty="0">
                          <a:solidFill>
                            <a:srgbClr val="000000"/>
                          </a:solidFill>
                        </a:rPr>
                        <a:t>Peaceful </a:t>
                      </a:r>
                    </a:p>
                    <a:p>
                      <a:r>
                        <a:rPr sz="1800" b="1" dirty="0">
                          <a:solidFill>
                            <a:srgbClr val="000000"/>
                          </a:solidFill>
                        </a:rPr>
                        <a:t>Dreamy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Forgetful</a:t>
                      </a:r>
                    </a:p>
                    <a:p>
                      <a:r>
                        <a:rPr sz="1800" b="1" dirty="0">
                          <a:solidFill>
                            <a:srgbClr val="000000"/>
                          </a:solidFill>
                        </a:rPr>
                        <a:t>Remember</a:t>
                      </a:r>
                    </a:p>
                    <a:p>
                      <a:r>
                        <a:rPr sz="1800" b="1" dirty="0">
                          <a:solidFill>
                            <a:srgbClr val="000000"/>
                          </a:solidFill>
                        </a:rPr>
                        <a:t>Search</a:t>
                      </a:r>
                    </a:p>
                    <a:p>
                      <a:r>
                        <a:rPr sz="1800" b="1" dirty="0">
                          <a:solidFill>
                            <a:srgbClr val="000000"/>
                          </a:solidFill>
                        </a:rPr>
                        <a:t>Discover</a:t>
                      </a:r>
                    </a:p>
                    <a:p>
                      <a:r>
                        <a:rPr sz="1800" b="1" dirty="0">
                          <a:solidFill>
                            <a:srgbClr val="000000"/>
                          </a:solidFill>
                        </a:rPr>
                        <a:t>Muddle</a:t>
                      </a:r>
                    </a:p>
                    <a:p>
                      <a:r>
                        <a:rPr sz="1800" b="1" dirty="0">
                          <a:solidFill>
                            <a:srgbClr val="000000"/>
                          </a:solidFill>
                        </a:rPr>
                        <a:t>Relieved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Ancient</a:t>
                      </a:r>
                    </a:p>
                    <a:p>
                      <a:r>
                        <a:rPr sz="1800" b="1" dirty="0">
                          <a:solidFill>
                            <a:srgbClr val="000000"/>
                          </a:solidFill>
                        </a:rPr>
                        <a:t>Towering</a:t>
                      </a:r>
                    </a:p>
                    <a:p>
                      <a:r>
                        <a:rPr sz="1800" b="1" dirty="0">
                          <a:solidFill>
                            <a:srgbClr val="000000"/>
                          </a:solidFill>
                        </a:rPr>
                        <a:t>Habitat</a:t>
                      </a:r>
                    </a:p>
                    <a:p>
                      <a:r>
                        <a:rPr sz="1800" b="1" dirty="0">
                          <a:solidFill>
                            <a:srgbClr val="000000"/>
                          </a:solidFill>
                        </a:rPr>
                        <a:t>Protect</a:t>
                      </a:r>
                    </a:p>
                    <a:p>
                      <a:r>
                        <a:rPr sz="1800" b="1" dirty="0">
                          <a:solidFill>
                            <a:srgbClr val="000000"/>
                          </a:solidFill>
                        </a:rPr>
                        <a:t>Precious</a:t>
                      </a:r>
                    </a:p>
                    <a:p>
                      <a:r>
                        <a:rPr sz="1800" b="1" dirty="0">
                          <a:solidFill>
                            <a:srgbClr val="000000"/>
                          </a:solidFill>
                        </a:rPr>
                        <a:t>Destroy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Lonely</a:t>
                      </a:r>
                      <a:endParaRPr sz="1800" b="1" dirty="0"/>
                    </a:p>
                    <a:p>
                      <a:r>
                        <a:rPr sz="1800" b="1" dirty="0">
                          <a:solidFill>
                            <a:srgbClr val="000000"/>
                          </a:solidFill>
                        </a:rPr>
                        <a:t>Timid</a:t>
                      </a:r>
                      <a:endParaRPr sz="1800" b="1" dirty="0"/>
                    </a:p>
                    <a:p>
                      <a:r>
                        <a:rPr sz="1800" b="1" dirty="0">
                          <a:solidFill>
                            <a:srgbClr val="000000"/>
                          </a:solidFill>
                        </a:rPr>
                        <a:t>Creative</a:t>
                      </a:r>
                      <a:endParaRPr sz="1800" b="1" dirty="0"/>
                    </a:p>
                    <a:p>
                      <a:r>
                        <a:rPr sz="1800" b="1" dirty="0">
                          <a:solidFill>
                            <a:srgbClr val="000000"/>
                          </a:solidFill>
                        </a:rPr>
                        <a:t>Include</a:t>
                      </a:r>
                      <a:endParaRPr sz="1800" b="1" dirty="0"/>
                    </a:p>
                    <a:p>
                      <a:r>
                        <a:rPr sz="1800" b="1" dirty="0">
                          <a:solidFill>
                            <a:srgbClr val="000000"/>
                          </a:solidFill>
                        </a:rPr>
                        <a:t>Belong</a:t>
                      </a:r>
                      <a:endParaRPr sz="1800" b="1" dirty="0"/>
                    </a:p>
                    <a:p>
                      <a:r>
                        <a:rPr sz="1800" b="1" dirty="0">
                          <a:solidFill>
                            <a:srgbClr val="000000"/>
                          </a:solidFill>
                        </a:rPr>
                        <a:t>Confident</a:t>
                      </a:r>
                      <a:endParaRP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Present</a:t>
                      </a:r>
                    </a:p>
                    <a:p>
                      <a:r>
                        <a:rPr sz="1800" b="1" dirty="0">
                          <a:solidFill>
                            <a:srgbClr val="000000"/>
                          </a:solidFill>
                        </a:rPr>
                        <a:t>Troublesome</a:t>
                      </a:r>
                    </a:p>
                    <a:p>
                      <a:r>
                        <a:rPr sz="1800" b="1" dirty="0">
                          <a:solidFill>
                            <a:srgbClr val="000000"/>
                          </a:solidFill>
                        </a:rPr>
                        <a:t>Thankful</a:t>
                      </a:r>
                    </a:p>
                    <a:p>
                      <a:r>
                        <a:rPr sz="1800" b="1" dirty="0">
                          <a:solidFill>
                            <a:srgbClr val="000000"/>
                          </a:solidFill>
                        </a:rPr>
                        <a:t>City</a:t>
                      </a:r>
                    </a:p>
                    <a:p>
                      <a:r>
                        <a:rPr sz="1800" b="1" dirty="0">
                          <a:solidFill>
                            <a:srgbClr val="000000"/>
                          </a:solidFill>
                        </a:rPr>
                        <a:t>Busy</a:t>
                      </a:r>
                    </a:p>
                    <a:p>
                      <a:r>
                        <a:rPr sz="1800" b="1" dirty="0">
                          <a:solidFill>
                            <a:srgbClr val="000000"/>
                          </a:solidFill>
                        </a:rPr>
                        <a:t>Queue</a:t>
                      </a:r>
                    </a:p>
                    <a:p>
                      <a:r>
                        <a:rPr sz="1800" b="1" dirty="0">
                          <a:solidFill>
                            <a:srgbClr val="000000"/>
                          </a:solidFill>
                        </a:rPr>
                        <a:t>Reflection</a:t>
                      </a:r>
                    </a:p>
                    <a:p>
                      <a:r>
                        <a:rPr sz="1800" b="1" dirty="0">
                          <a:solidFill>
                            <a:srgbClr val="000000"/>
                          </a:solidFill>
                        </a:rPr>
                        <a:t>Foolish </a:t>
                      </a:r>
                    </a:p>
                    <a:p>
                      <a:endParaRPr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Baking </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Ingredients</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Effort</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Rising</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Unhelpful</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Concocting</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Ungrateful</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Collaborate </a:t>
                      </a:r>
                    </a:p>
                    <a:p>
                      <a:endParaRP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445367">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Starting school / All about me and my family / Seasonal changes - Autumn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10E10488-1B8B-32F4-1710-B9955CD398BB}"/>
              </a:ext>
            </a:extLst>
          </p:cNvPr>
          <p:cNvSpPr txBox="1"/>
          <p:nvPr/>
        </p:nvSpPr>
        <p:spPr>
          <a:xfrm>
            <a:off x="2102450" y="963177"/>
            <a:ext cx="12344400" cy="461665"/>
          </a:xfrm>
          <a:prstGeom prst="rect">
            <a:avLst/>
          </a:prstGeom>
          <a:noFill/>
        </p:spPr>
        <p:txBody>
          <a:bodyPr wrap="square" rtlCol="0">
            <a:spAutoFit/>
          </a:bodyPr>
          <a:lstStyle/>
          <a:p>
            <a:r>
              <a:rPr lang="en-GB" sz="2400" b="1" noProof="0" dirty="0"/>
              <a:t>Vocabulary Development 		        Nursery &amp; Reception				 Long Term Plan </a:t>
            </a:r>
          </a:p>
        </p:txBody>
      </p:sp>
      <p:pic>
        <p:nvPicPr>
          <p:cNvPr id="5" name="Picture 4" descr="The Colour Monster Goes to School&#10;by Anna Llenas" title="The Colour Monster Goes to School">
            <a:extLst>
              <a:ext uri="{FF2B5EF4-FFF2-40B4-BE49-F238E27FC236}">
                <a16:creationId xmlns:a16="http://schemas.microsoft.com/office/drawing/2014/main" id="{DD886830-CCFA-D32C-B83F-D111771898FC}"/>
              </a:ext>
            </a:extLst>
          </p:cNvPr>
          <p:cNvPicPr>
            <a:picLocks noChangeAspect="1"/>
          </p:cNvPicPr>
          <p:nvPr/>
        </p:nvPicPr>
        <p:blipFill>
          <a:blip r:embed="rId4"/>
          <a:stretch>
            <a:fillRect/>
          </a:stretch>
        </p:blipFill>
        <p:spPr>
          <a:xfrm>
            <a:off x="2852545" y="2363349"/>
            <a:ext cx="1571622" cy="1571622"/>
          </a:xfrm>
          <a:prstGeom prst="rect">
            <a:avLst/>
          </a:prstGeom>
        </p:spPr>
      </p:pic>
      <p:pic>
        <p:nvPicPr>
          <p:cNvPr id="13" name="Picture 12" descr="The Little Red Hen&#10;Traditional tale" title="The Little Red Hen">
            <a:extLst>
              <a:ext uri="{FF2B5EF4-FFF2-40B4-BE49-F238E27FC236}">
                <a16:creationId xmlns:a16="http://schemas.microsoft.com/office/drawing/2014/main" id="{3A98D87E-5EC9-6891-6F77-86C640D8E022}"/>
              </a:ext>
            </a:extLst>
          </p:cNvPr>
          <p:cNvPicPr>
            <a:picLocks noChangeAspect="1"/>
          </p:cNvPicPr>
          <p:nvPr/>
        </p:nvPicPr>
        <p:blipFill>
          <a:blip r:embed="rId5"/>
          <a:stretch>
            <a:fillRect/>
          </a:stretch>
        </p:blipFill>
        <p:spPr>
          <a:xfrm>
            <a:off x="12234993" y="2363349"/>
            <a:ext cx="1431680" cy="1473621"/>
          </a:xfrm>
          <a:prstGeom prst="rect">
            <a:avLst/>
          </a:prstGeom>
        </p:spPr>
      </p:pic>
      <p:pic>
        <p:nvPicPr>
          <p:cNvPr id="6" name="Picture 5" descr="Naughty Bus&#10;by Jan and Jerry Oke" title="Naughty Bus">
            <a:extLst>
              <a:ext uri="{FF2B5EF4-FFF2-40B4-BE49-F238E27FC236}">
                <a16:creationId xmlns:a16="http://schemas.microsoft.com/office/drawing/2014/main" id="{0B9E51C5-5474-AADE-7D95-2DAA1EACA242}"/>
              </a:ext>
            </a:extLst>
          </p:cNvPr>
          <p:cNvPicPr>
            <a:picLocks noChangeAspect="1"/>
          </p:cNvPicPr>
          <p:nvPr/>
        </p:nvPicPr>
        <p:blipFill>
          <a:blip r:embed="rId6"/>
          <a:stretch>
            <a:fillRect/>
          </a:stretch>
        </p:blipFill>
        <p:spPr>
          <a:xfrm>
            <a:off x="10378895" y="2513582"/>
            <a:ext cx="1068000" cy="1405712"/>
          </a:xfrm>
          <a:prstGeom prst="rect">
            <a:avLst/>
          </a:prstGeom>
        </p:spPr>
      </p:pic>
      <p:pic>
        <p:nvPicPr>
          <p:cNvPr id="9" name="Picture 8" descr="Oh Dear, Look What I Got!&#10;by Michael Rosen" title="Oh Dear, Look What I Got!">
            <a:extLst>
              <a:ext uri="{FF2B5EF4-FFF2-40B4-BE49-F238E27FC236}">
                <a16:creationId xmlns:a16="http://schemas.microsoft.com/office/drawing/2014/main" id="{20A47840-67BD-5E47-F8B8-2EA53E5CA32A}"/>
              </a:ext>
            </a:extLst>
          </p:cNvPr>
          <p:cNvPicPr>
            <a:picLocks noChangeAspect="1"/>
          </p:cNvPicPr>
          <p:nvPr/>
        </p:nvPicPr>
        <p:blipFill>
          <a:blip r:embed="rId7"/>
          <a:stretch>
            <a:fillRect/>
          </a:stretch>
        </p:blipFill>
        <p:spPr>
          <a:xfrm>
            <a:off x="4642538" y="2492415"/>
            <a:ext cx="1613758" cy="1314746"/>
          </a:xfrm>
          <a:prstGeom prst="rect">
            <a:avLst/>
          </a:prstGeom>
        </p:spPr>
      </p:pic>
      <p:pic>
        <p:nvPicPr>
          <p:cNvPr id="11" name="Picture 10" descr="Leave the Trees, Please&#10;by Benjamin Zephaniah" title="Leave the Trees, Please">
            <a:extLst>
              <a:ext uri="{FF2B5EF4-FFF2-40B4-BE49-F238E27FC236}">
                <a16:creationId xmlns:a16="http://schemas.microsoft.com/office/drawing/2014/main" id="{3833A382-4C02-9B5B-0A0F-BB7A28CE6487}"/>
              </a:ext>
            </a:extLst>
          </p:cNvPr>
          <p:cNvPicPr>
            <a:picLocks noChangeAspect="1"/>
          </p:cNvPicPr>
          <p:nvPr/>
        </p:nvPicPr>
        <p:blipFill>
          <a:blip r:embed="rId8"/>
          <a:stretch>
            <a:fillRect/>
          </a:stretch>
        </p:blipFill>
        <p:spPr>
          <a:xfrm>
            <a:off x="6784597" y="2450341"/>
            <a:ext cx="1130935" cy="1484630"/>
          </a:xfrm>
          <a:prstGeom prst="rect">
            <a:avLst/>
          </a:prstGeom>
        </p:spPr>
      </p:pic>
      <p:pic>
        <p:nvPicPr>
          <p:cNvPr id="16" name="Picture 15" descr="Meesha Makes Friends&#10;by Tom Percival" title="Meesha Makes Friends">
            <a:extLst>
              <a:ext uri="{FF2B5EF4-FFF2-40B4-BE49-F238E27FC236}">
                <a16:creationId xmlns:a16="http://schemas.microsoft.com/office/drawing/2014/main" id="{220260BF-BD61-4FBA-339A-DDBE8AE644D3}"/>
              </a:ext>
            </a:extLst>
          </p:cNvPr>
          <p:cNvPicPr>
            <a:picLocks noChangeAspect="1"/>
          </p:cNvPicPr>
          <p:nvPr/>
        </p:nvPicPr>
        <p:blipFill>
          <a:blip r:embed="rId9"/>
          <a:stretch>
            <a:fillRect/>
          </a:stretch>
        </p:blipFill>
        <p:spPr>
          <a:xfrm>
            <a:off x="8616726" y="2479974"/>
            <a:ext cx="1130935" cy="1436370"/>
          </a:xfrm>
          <a:prstGeom prst="rect">
            <a:avLst/>
          </a:prstGeom>
        </p:spPr>
      </p:pic>
    </p:spTree>
    <p:extLst>
      <p:ext uri="{BB962C8B-B14F-4D97-AF65-F5344CB8AC3E}">
        <p14:creationId xmlns:p14="http://schemas.microsoft.com/office/powerpoint/2010/main" val="30878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A03C4-7216-C917-CEB7-8469D8D11808}"/>
            </a:ext>
          </a:extLst>
        </p:cNvPr>
        <p:cNvGrpSpPr/>
        <p:nvPr/>
      </p:nvGrpSpPr>
      <p:grpSpPr>
        <a:xfrm>
          <a:off x="0" y="0"/>
          <a:ext cx="0" cy="0"/>
          <a:chOff x="0" y="0"/>
          <a:chExt cx="0" cy="0"/>
        </a:xfrm>
      </p:grpSpPr>
      <p:pic>
        <p:nvPicPr>
          <p:cNvPr id="10" name="Picture 9" descr="A white rectangular object with different colored pieces&#10;&#10;AI-generated content may be incorrect.">
            <a:extLst>
              <a:ext uri="{FF2B5EF4-FFF2-40B4-BE49-F238E27FC236}">
                <a16:creationId xmlns:a16="http://schemas.microsoft.com/office/drawing/2014/main" id="{7599F579-918D-FD93-42CF-487D702908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FF4C0125-F876-58B2-43DD-56E661742FC7}"/>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8EA5A21D-19DB-58A2-28C4-6DCA8DC344E5}"/>
              </a:ext>
            </a:extLst>
          </p:cNvPr>
          <p:cNvGraphicFramePr>
            <a:graphicFrameLocks noGrp="1"/>
          </p:cNvGraphicFramePr>
          <p:nvPr>
            <p:extLst>
              <p:ext uri="{D42A27DB-BD31-4B8C-83A1-F6EECF244321}">
                <p14:modId xmlns:p14="http://schemas.microsoft.com/office/powerpoint/2010/main" val="2053780417"/>
              </p:ext>
            </p:extLst>
          </p:nvPr>
        </p:nvGraphicFramePr>
        <p:xfrm>
          <a:off x="1015804" y="1659116"/>
          <a:ext cx="13081391" cy="7591430"/>
        </p:xfrm>
        <a:graphic>
          <a:graphicData uri="http://schemas.openxmlformats.org/drawingml/2006/table">
            <a:tbl>
              <a:tblPr firstRow="1" bandRow="1">
                <a:tableStyleId>{5C22544A-7EE6-4342-B048-85BDC9FD1C3A}</a:tableStyleId>
              </a:tblPr>
              <a:tblGrid>
                <a:gridCol w="1655732">
                  <a:extLst>
                    <a:ext uri="{9D8B030D-6E8A-4147-A177-3AD203B41FA5}">
                      <a16:colId xmlns:a16="http://schemas.microsoft.com/office/drawing/2014/main" val="2917453490"/>
                    </a:ext>
                  </a:extLst>
                </a:gridCol>
                <a:gridCol w="1879221">
                  <a:extLst>
                    <a:ext uri="{9D8B030D-6E8A-4147-A177-3AD203B41FA5}">
                      <a16:colId xmlns:a16="http://schemas.microsoft.com/office/drawing/2014/main" val="2823536852"/>
                    </a:ext>
                  </a:extLst>
                </a:gridCol>
                <a:gridCol w="1878210">
                  <a:extLst>
                    <a:ext uri="{9D8B030D-6E8A-4147-A177-3AD203B41FA5}">
                      <a16:colId xmlns:a16="http://schemas.microsoft.com/office/drawing/2014/main" val="3250875567"/>
                    </a:ext>
                  </a:extLst>
                </a:gridCol>
                <a:gridCol w="1804052">
                  <a:extLst>
                    <a:ext uri="{9D8B030D-6E8A-4147-A177-3AD203B41FA5}">
                      <a16:colId xmlns:a16="http://schemas.microsoft.com/office/drawing/2014/main" val="479198881"/>
                    </a:ext>
                  </a:extLst>
                </a:gridCol>
                <a:gridCol w="1804052">
                  <a:extLst>
                    <a:ext uri="{9D8B030D-6E8A-4147-A177-3AD203B41FA5}">
                      <a16:colId xmlns:a16="http://schemas.microsoft.com/office/drawing/2014/main" val="102928605"/>
                    </a:ext>
                  </a:extLst>
                </a:gridCol>
                <a:gridCol w="1879221">
                  <a:extLst>
                    <a:ext uri="{9D8B030D-6E8A-4147-A177-3AD203B41FA5}">
                      <a16:colId xmlns:a16="http://schemas.microsoft.com/office/drawing/2014/main" val="2476362153"/>
                    </a:ext>
                  </a:extLst>
                </a:gridCol>
                <a:gridCol w="2180903">
                  <a:extLst>
                    <a:ext uri="{9D8B030D-6E8A-4147-A177-3AD203B41FA5}">
                      <a16:colId xmlns:a16="http://schemas.microsoft.com/office/drawing/2014/main" val="3583538688"/>
                    </a:ext>
                  </a:extLst>
                </a:gridCol>
              </a:tblGrid>
              <a:tr h="436501">
                <a:tc gridSpan="7">
                  <a:txBody>
                    <a:bodyPr/>
                    <a:lstStyle/>
                    <a:p>
                      <a:pPr algn="ctr"/>
                      <a:r>
                        <a:rPr lang="en-GB" sz="2400" noProof="0" dirty="0">
                          <a:solidFill>
                            <a:schemeClr val="tx1"/>
                          </a:solidFill>
                        </a:rPr>
                        <a:t>Autumn 1 (B)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124307">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3463823">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Unique</a:t>
                      </a:r>
                    </a:p>
                    <a:p>
                      <a:r>
                        <a:rPr sz="1800" b="1" dirty="0">
                          <a:solidFill>
                            <a:srgbClr val="000000"/>
                          </a:solidFill>
                        </a:rPr>
                        <a:t>Ordinary</a:t>
                      </a:r>
                    </a:p>
                    <a:p>
                      <a:r>
                        <a:rPr sz="1800" b="1" dirty="0">
                          <a:solidFill>
                            <a:srgbClr val="000000"/>
                          </a:solidFill>
                        </a:rPr>
                        <a:t>Celebrate</a:t>
                      </a:r>
                    </a:p>
                    <a:p>
                      <a:r>
                        <a:rPr sz="1800" b="1" dirty="0">
                          <a:solidFill>
                            <a:srgbClr val="000000"/>
                          </a:solidFill>
                        </a:rPr>
                        <a:t>Disguise</a:t>
                      </a:r>
                    </a:p>
                    <a:p>
                      <a:r>
                        <a:rPr sz="1800" b="1" dirty="0">
                          <a:solidFill>
                            <a:srgbClr val="000000"/>
                          </a:solidFill>
                        </a:rPr>
                        <a:t>Herd</a:t>
                      </a:r>
                    </a:p>
                    <a:p>
                      <a:r>
                        <a:rPr sz="1800" b="1" dirty="0">
                          <a:solidFill>
                            <a:srgbClr val="000000"/>
                          </a:solidFill>
                        </a:rPr>
                        <a:t>Patchwork</a:t>
                      </a:r>
                    </a:p>
                    <a:p>
                      <a:endParaRP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Gather</a:t>
                      </a:r>
                    </a:p>
                    <a:p>
                      <a:r>
                        <a:rPr sz="1800" b="1" dirty="0">
                          <a:solidFill>
                            <a:srgbClr val="000000"/>
                          </a:solidFill>
                        </a:rPr>
                        <a:t>Affection</a:t>
                      </a:r>
                    </a:p>
                    <a:p>
                      <a:r>
                        <a:rPr sz="1800" b="1" dirty="0">
                          <a:solidFill>
                            <a:srgbClr val="000000"/>
                          </a:solidFill>
                        </a:rPr>
                        <a:t>Delighted</a:t>
                      </a:r>
                    </a:p>
                    <a:p>
                      <a:r>
                        <a:rPr sz="1800" b="1" dirty="0">
                          <a:solidFill>
                            <a:srgbClr val="000000"/>
                          </a:solidFill>
                        </a:rPr>
                        <a:t>Gentle</a:t>
                      </a:r>
                    </a:p>
                    <a:p>
                      <a:r>
                        <a:rPr sz="1800" b="1" dirty="0">
                          <a:solidFill>
                            <a:srgbClr val="000000"/>
                          </a:solidFill>
                        </a:rPr>
                        <a:t>Celebrate</a:t>
                      </a:r>
                    </a:p>
                    <a:p>
                      <a:r>
                        <a:rPr sz="1800" b="1" dirty="0">
                          <a:solidFill>
                            <a:srgbClr val="000000"/>
                          </a:solidFill>
                        </a:rPr>
                        <a:t>Patient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Firm</a:t>
                      </a:r>
                    </a:p>
                    <a:p>
                      <a:r>
                        <a:rPr sz="1800" b="1" dirty="0">
                          <a:solidFill>
                            <a:srgbClr val="000000"/>
                          </a:solidFill>
                        </a:rPr>
                        <a:t>Squishy</a:t>
                      </a:r>
                    </a:p>
                    <a:p>
                      <a:r>
                        <a:rPr sz="1800" b="1" dirty="0">
                          <a:solidFill>
                            <a:srgbClr val="000000"/>
                          </a:solidFill>
                        </a:rPr>
                        <a:t>Boiling</a:t>
                      </a:r>
                    </a:p>
                    <a:p>
                      <a:r>
                        <a:rPr sz="1800" b="1" dirty="0">
                          <a:solidFill>
                            <a:srgbClr val="000000"/>
                          </a:solidFill>
                        </a:rPr>
                        <a:t>Cool</a:t>
                      </a:r>
                    </a:p>
                    <a:p>
                      <a:r>
                        <a:rPr sz="1800" b="1" dirty="0">
                          <a:solidFill>
                            <a:srgbClr val="000000"/>
                          </a:solidFill>
                        </a:rPr>
                        <a:t>Porridge</a:t>
                      </a:r>
                    </a:p>
                    <a:p>
                      <a:r>
                        <a:rPr sz="1800" b="1" dirty="0">
                          <a:solidFill>
                            <a:srgbClr val="000000"/>
                          </a:solidFill>
                        </a:rPr>
                        <a:t>Grizzly </a:t>
                      </a:r>
                    </a:p>
                    <a:p>
                      <a:r>
                        <a:rPr sz="1800" b="1" dirty="0">
                          <a:solidFill>
                            <a:srgbClr val="000000"/>
                          </a:solidFill>
                        </a:rPr>
                        <a:t>Gobbled </a:t>
                      </a:r>
                    </a:p>
                    <a:p>
                      <a:r>
                        <a:rPr sz="1800" b="1" dirty="0">
                          <a:solidFill>
                            <a:srgbClr val="000000"/>
                          </a:solidFill>
                        </a:rPr>
                        <a:t>Angrily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b="1" dirty="0">
                          <a:solidFill>
                            <a:srgbClr val="000000"/>
                          </a:solidFill>
                        </a:rPr>
                        <a:t>Gust</a:t>
                      </a:r>
                      <a:endParaRPr lang="en-GB" sz="1800" b="1" dirty="0"/>
                    </a:p>
                    <a:p>
                      <a:r>
                        <a:rPr lang="en-GB" sz="1800" b="1" dirty="0">
                          <a:solidFill>
                            <a:srgbClr val="000000"/>
                          </a:solidFill>
                        </a:rPr>
                        <a:t>Swirl</a:t>
                      </a:r>
                      <a:endParaRPr lang="en-GB" sz="1800" b="1" dirty="0"/>
                    </a:p>
                    <a:p>
                      <a:r>
                        <a:rPr lang="en-GB" sz="1800" b="1" dirty="0">
                          <a:solidFill>
                            <a:srgbClr val="000000"/>
                          </a:solidFill>
                        </a:rPr>
                        <a:t>Shelter</a:t>
                      </a:r>
                      <a:endParaRPr lang="en-GB" sz="1800" b="1" dirty="0"/>
                    </a:p>
                    <a:p>
                      <a:r>
                        <a:rPr lang="en-GB" sz="1800" b="1" dirty="0">
                          <a:solidFill>
                            <a:srgbClr val="000000"/>
                          </a:solidFill>
                        </a:rPr>
                        <a:t>Tremble</a:t>
                      </a:r>
                      <a:endParaRPr lang="en-GB" sz="1800" b="1" dirty="0"/>
                    </a:p>
                    <a:p>
                      <a:r>
                        <a:rPr lang="en-GB" sz="1800" b="1" dirty="0">
                          <a:solidFill>
                            <a:srgbClr val="000000"/>
                          </a:solidFill>
                        </a:rPr>
                        <a:t>Reassure</a:t>
                      </a:r>
                      <a:endParaRPr lang="en-GB" sz="1800" b="1" dirty="0"/>
                    </a:p>
                    <a:p>
                      <a:r>
                        <a:rPr lang="en-GB" sz="1800" b="1" dirty="0">
                          <a:solidFill>
                            <a:srgbClr val="000000"/>
                          </a:solidFill>
                        </a:rPr>
                        <a:t>Calm</a:t>
                      </a:r>
                      <a:endParaRPr lang="en-GB" sz="1800" b="1" dirty="0"/>
                    </a:p>
                    <a:p>
                      <a:pPr marL="0" marR="0" lvl="0" indent="0" algn="l" defTabSz="914400">
                        <a:lnSpc>
                          <a:spcPct val="100000"/>
                        </a:lnSpc>
                        <a:spcBef>
                          <a:spcPts val="0"/>
                        </a:spcBef>
                        <a:spcAft>
                          <a:spcPts val="0"/>
                        </a:spcAft>
                        <a:buClrTx/>
                        <a:buSzTx/>
                        <a:buFontTx/>
                        <a:buNone/>
                      </a:pPr>
                      <a:endParaRPr sz="1800" b="1" i="0" kern="1200" dirty="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Wear</a:t>
                      </a:r>
                    </a:p>
                    <a:p>
                      <a:r>
                        <a:rPr sz="1800" b="1" dirty="0">
                          <a:solidFill>
                            <a:srgbClr val="000000"/>
                          </a:solidFill>
                        </a:rPr>
                        <a:t>Find</a:t>
                      </a:r>
                    </a:p>
                    <a:p>
                      <a:r>
                        <a:rPr sz="1800" b="1" dirty="0">
                          <a:solidFill>
                            <a:srgbClr val="000000"/>
                          </a:solidFill>
                        </a:rPr>
                        <a:t>Dress</a:t>
                      </a:r>
                    </a:p>
                    <a:p>
                      <a:r>
                        <a:rPr sz="1800" b="1" dirty="0">
                          <a:solidFill>
                            <a:srgbClr val="000000"/>
                          </a:solidFill>
                        </a:rPr>
                        <a:t>Odd</a:t>
                      </a:r>
                    </a:p>
                    <a:p>
                      <a:r>
                        <a:rPr sz="1800" b="1" dirty="0">
                          <a:solidFill>
                            <a:srgbClr val="000000"/>
                          </a:solidFill>
                        </a:rPr>
                        <a:t>Pair</a:t>
                      </a:r>
                    </a:p>
                    <a:p>
                      <a:r>
                        <a:rPr sz="1800" b="1" dirty="0">
                          <a:solidFill>
                            <a:srgbClr val="000000"/>
                          </a:solidFill>
                        </a:rPr>
                        <a:t>Dungarees </a:t>
                      </a:r>
                    </a:p>
                    <a:p>
                      <a:endParaRPr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Canopy</a:t>
                      </a:r>
                    </a:p>
                    <a:p>
                      <a:r>
                        <a:rPr sz="1800" b="1" dirty="0">
                          <a:solidFill>
                            <a:srgbClr val="000000"/>
                          </a:solidFill>
                        </a:rPr>
                        <a:t>Puzzled</a:t>
                      </a:r>
                    </a:p>
                    <a:p>
                      <a:r>
                        <a:rPr sz="1800" b="1" dirty="0">
                          <a:solidFill>
                            <a:srgbClr val="000000"/>
                          </a:solidFill>
                        </a:rPr>
                        <a:t>Accuse</a:t>
                      </a:r>
                    </a:p>
                    <a:p>
                      <a:r>
                        <a:rPr sz="1800" b="1" dirty="0">
                          <a:solidFill>
                            <a:srgbClr val="000000"/>
                          </a:solidFill>
                        </a:rPr>
                        <a:t>Justify</a:t>
                      </a:r>
                    </a:p>
                    <a:p>
                      <a:r>
                        <a:rPr sz="1800" b="1" dirty="0">
                          <a:solidFill>
                            <a:srgbClr val="000000"/>
                          </a:solidFill>
                        </a:rPr>
                        <a:t>Stolen</a:t>
                      </a:r>
                    </a:p>
                    <a:p>
                      <a:r>
                        <a:rPr sz="1800" b="1" dirty="0">
                          <a:solidFill>
                            <a:srgbClr val="000000"/>
                          </a:solidFill>
                        </a:rPr>
                        <a:t>Frantic</a:t>
                      </a:r>
                    </a:p>
                    <a:p>
                      <a:r>
                        <a:rPr sz="1800" b="1" dirty="0">
                          <a:solidFill>
                            <a:srgbClr val="000000"/>
                          </a:solidFill>
                        </a:rPr>
                        <a:t>Discombobulated</a:t>
                      </a:r>
                    </a:p>
                    <a:p>
                      <a:r>
                        <a:rPr sz="1800" b="1" dirty="0">
                          <a:solidFill>
                            <a:srgbClr val="000000"/>
                          </a:solidFill>
                        </a:rPr>
                        <a:t>Relax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445367">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Starting school / All about me and my family / Seasonal changes - Autumn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2545C6FC-7AF0-68C1-97D4-0C893F38C7F5}"/>
              </a:ext>
            </a:extLst>
          </p:cNvPr>
          <p:cNvSpPr txBox="1"/>
          <p:nvPr/>
        </p:nvSpPr>
        <p:spPr>
          <a:xfrm>
            <a:off x="2102450" y="963177"/>
            <a:ext cx="12344400" cy="461665"/>
          </a:xfrm>
          <a:prstGeom prst="rect">
            <a:avLst/>
          </a:prstGeom>
          <a:noFill/>
        </p:spPr>
        <p:txBody>
          <a:bodyPr wrap="square" rtlCol="0">
            <a:spAutoFit/>
          </a:bodyPr>
          <a:lstStyle/>
          <a:p>
            <a:r>
              <a:rPr lang="en-GB" sz="2400" b="1" noProof="0" dirty="0"/>
              <a:t>Vocabulary Development 		        Nursery &amp; Reception				 Long Term Plan </a:t>
            </a:r>
          </a:p>
        </p:txBody>
      </p:sp>
      <p:pic>
        <p:nvPicPr>
          <p:cNvPr id="7" name="Picture 6" descr="So Much!&#10;by Trish Cooke" title="So Much!">
            <a:extLst>
              <a:ext uri="{FF2B5EF4-FFF2-40B4-BE49-F238E27FC236}">
                <a16:creationId xmlns:a16="http://schemas.microsoft.com/office/drawing/2014/main" id="{18F24957-A625-15C8-F78C-C6A44587D9A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09613" y="2363349"/>
            <a:ext cx="1379352" cy="1571622"/>
          </a:xfrm>
          <a:prstGeom prst="rect">
            <a:avLst/>
          </a:prstGeom>
          <a:noFill/>
          <a:ln>
            <a:noFill/>
          </a:ln>
        </p:spPr>
      </p:pic>
      <p:pic>
        <p:nvPicPr>
          <p:cNvPr id="12" name="Picture 11" descr="The Leaf Thief&#10;by Alice Hemming" title="The Leaf Thief">
            <a:extLst>
              <a:ext uri="{FF2B5EF4-FFF2-40B4-BE49-F238E27FC236}">
                <a16:creationId xmlns:a16="http://schemas.microsoft.com/office/drawing/2014/main" id="{AE9CDDE7-B7F6-B846-F9D9-5C918B691EB0}"/>
              </a:ext>
            </a:extLst>
          </p:cNvPr>
          <p:cNvPicPr>
            <a:picLocks noChangeAspect="1"/>
          </p:cNvPicPr>
          <p:nvPr/>
        </p:nvPicPr>
        <p:blipFill>
          <a:blip r:embed="rId5"/>
          <a:stretch>
            <a:fillRect/>
          </a:stretch>
        </p:blipFill>
        <p:spPr>
          <a:xfrm>
            <a:off x="12210447" y="2307148"/>
            <a:ext cx="1407912" cy="1571622"/>
          </a:xfrm>
          <a:prstGeom prst="rect">
            <a:avLst/>
          </a:prstGeom>
        </p:spPr>
      </p:pic>
      <p:pic>
        <p:nvPicPr>
          <p:cNvPr id="15" name="Picture 14" descr="Goldilocks and the Three Bears&#10;Traditional tale" title="Goldilocks and the Three Bears">
            <a:extLst>
              <a:ext uri="{FF2B5EF4-FFF2-40B4-BE49-F238E27FC236}">
                <a16:creationId xmlns:a16="http://schemas.microsoft.com/office/drawing/2014/main" id="{44DA4F9A-6FBF-B480-4C21-A33C5DA6BE54}"/>
              </a:ext>
            </a:extLst>
          </p:cNvPr>
          <p:cNvPicPr>
            <a:picLocks noChangeAspect="1"/>
          </p:cNvPicPr>
          <p:nvPr/>
        </p:nvPicPr>
        <p:blipFill>
          <a:blip r:embed="rId6"/>
          <a:stretch>
            <a:fillRect/>
          </a:stretch>
        </p:blipFill>
        <p:spPr>
          <a:xfrm>
            <a:off x="6681262" y="2363349"/>
            <a:ext cx="1395258" cy="1515421"/>
          </a:xfrm>
          <a:prstGeom prst="rect">
            <a:avLst/>
          </a:prstGeom>
        </p:spPr>
      </p:pic>
      <p:pic>
        <p:nvPicPr>
          <p:cNvPr id="11" name="Picture 10" descr="Elmer&#10;by David McKee" title="Elmer">
            <a:extLst>
              <a:ext uri="{FF2B5EF4-FFF2-40B4-BE49-F238E27FC236}">
                <a16:creationId xmlns:a16="http://schemas.microsoft.com/office/drawing/2014/main" id="{9D356092-C215-8DA3-AFCF-53E3C251CBB1}"/>
              </a:ext>
            </a:extLst>
          </p:cNvPr>
          <p:cNvPicPr>
            <a:picLocks noChangeAspect="1"/>
          </p:cNvPicPr>
          <p:nvPr/>
        </p:nvPicPr>
        <p:blipFill>
          <a:blip r:embed="rId7"/>
          <a:stretch>
            <a:fillRect/>
          </a:stretch>
        </p:blipFill>
        <p:spPr>
          <a:xfrm>
            <a:off x="2864489" y="2499450"/>
            <a:ext cx="1169362" cy="1341476"/>
          </a:xfrm>
          <a:prstGeom prst="rect">
            <a:avLst/>
          </a:prstGeom>
        </p:spPr>
      </p:pic>
      <p:pic>
        <p:nvPicPr>
          <p:cNvPr id="19" name="Picture 18" descr="Monster Clothes&#10;by Daisy Hirst" title="Monster Clothes">
            <a:extLst>
              <a:ext uri="{FF2B5EF4-FFF2-40B4-BE49-F238E27FC236}">
                <a16:creationId xmlns:a16="http://schemas.microsoft.com/office/drawing/2014/main" id="{060CCF56-6764-BA48-7930-FE70059E2E62}"/>
              </a:ext>
            </a:extLst>
          </p:cNvPr>
          <p:cNvPicPr>
            <a:picLocks noChangeAspect="1"/>
          </p:cNvPicPr>
          <p:nvPr/>
        </p:nvPicPr>
        <p:blipFill>
          <a:blip r:embed="rId8"/>
          <a:stretch>
            <a:fillRect/>
          </a:stretch>
        </p:blipFill>
        <p:spPr>
          <a:xfrm>
            <a:off x="10228670" y="2552848"/>
            <a:ext cx="1308456" cy="1308456"/>
          </a:xfrm>
          <a:prstGeom prst="rect">
            <a:avLst/>
          </a:prstGeom>
        </p:spPr>
      </p:pic>
      <p:pic>
        <p:nvPicPr>
          <p:cNvPr id="9" name="Picture 8" descr="Storm&#10;by Sam Usher" title="Storm">
            <a:extLst>
              <a:ext uri="{FF2B5EF4-FFF2-40B4-BE49-F238E27FC236}">
                <a16:creationId xmlns:a16="http://schemas.microsoft.com/office/drawing/2014/main" id="{40C47939-07F9-B896-5D47-477003112378}"/>
              </a:ext>
            </a:extLst>
          </p:cNvPr>
          <p:cNvPicPr>
            <a:picLocks noChangeAspect="1"/>
          </p:cNvPicPr>
          <p:nvPr/>
        </p:nvPicPr>
        <p:blipFill>
          <a:blip r:embed="rId9"/>
          <a:stretch>
            <a:fillRect/>
          </a:stretch>
        </p:blipFill>
        <p:spPr>
          <a:xfrm>
            <a:off x="8521781" y="2403801"/>
            <a:ext cx="1130935" cy="1606550"/>
          </a:xfrm>
          <a:prstGeom prst="rect">
            <a:avLst/>
          </a:prstGeom>
        </p:spPr>
      </p:pic>
    </p:spTree>
    <p:extLst>
      <p:ext uri="{BB962C8B-B14F-4D97-AF65-F5344CB8AC3E}">
        <p14:creationId xmlns:p14="http://schemas.microsoft.com/office/powerpoint/2010/main" val="2111222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CB2FE-E1FD-F778-542D-8D2BBCF8E22C}"/>
            </a:ext>
          </a:extLst>
        </p:cNvPr>
        <p:cNvGrpSpPr/>
        <p:nvPr/>
      </p:nvGrpSpPr>
      <p:grpSpPr>
        <a:xfrm>
          <a:off x="0" y="0"/>
          <a:ext cx="0" cy="0"/>
          <a:chOff x="0" y="0"/>
          <a:chExt cx="0" cy="0"/>
        </a:xfrm>
      </p:grpSpPr>
      <p:pic>
        <p:nvPicPr>
          <p:cNvPr id="10" name="Picture 9" descr="A white rectangular object with different colored pieces&#10;&#10;AI-generated content may be incorrect.">
            <a:extLst>
              <a:ext uri="{FF2B5EF4-FFF2-40B4-BE49-F238E27FC236}">
                <a16:creationId xmlns:a16="http://schemas.microsoft.com/office/drawing/2014/main" id="{3C64ADA6-44F2-8290-7CDC-728940F0FF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CE6442FF-BBFC-9896-6DA5-FBC3B8BF01D9}"/>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575662DD-47C0-F2A4-BC36-89A5B8F85848}"/>
              </a:ext>
            </a:extLst>
          </p:cNvPr>
          <p:cNvGraphicFramePr>
            <a:graphicFrameLocks noGrp="1"/>
          </p:cNvGraphicFramePr>
          <p:nvPr>
            <p:extLst>
              <p:ext uri="{D42A27DB-BD31-4B8C-83A1-F6EECF244321}">
                <p14:modId xmlns:p14="http://schemas.microsoft.com/office/powerpoint/2010/main" val="4001677408"/>
              </p:ext>
            </p:extLst>
          </p:nvPr>
        </p:nvGraphicFramePr>
        <p:xfrm>
          <a:off x="1015804" y="1659116"/>
          <a:ext cx="13081391" cy="7591430"/>
        </p:xfrm>
        <a:graphic>
          <a:graphicData uri="http://schemas.openxmlformats.org/drawingml/2006/table">
            <a:tbl>
              <a:tblPr firstRow="1" bandRow="1">
                <a:tableStyleId>{5C22544A-7EE6-4342-B048-85BDC9FD1C3A}</a:tableStyleId>
              </a:tblPr>
              <a:tblGrid>
                <a:gridCol w="1655732">
                  <a:extLst>
                    <a:ext uri="{9D8B030D-6E8A-4147-A177-3AD203B41FA5}">
                      <a16:colId xmlns:a16="http://schemas.microsoft.com/office/drawing/2014/main" val="2917453490"/>
                    </a:ext>
                  </a:extLst>
                </a:gridCol>
                <a:gridCol w="1879221">
                  <a:extLst>
                    <a:ext uri="{9D8B030D-6E8A-4147-A177-3AD203B41FA5}">
                      <a16:colId xmlns:a16="http://schemas.microsoft.com/office/drawing/2014/main" val="2823536852"/>
                    </a:ext>
                  </a:extLst>
                </a:gridCol>
                <a:gridCol w="1878210">
                  <a:extLst>
                    <a:ext uri="{9D8B030D-6E8A-4147-A177-3AD203B41FA5}">
                      <a16:colId xmlns:a16="http://schemas.microsoft.com/office/drawing/2014/main" val="3250875567"/>
                    </a:ext>
                  </a:extLst>
                </a:gridCol>
                <a:gridCol w="1804052">
                  <a:extLst>
                    <a:ext uri="{9D8B030D-6E8A-4147-A177-3AD203B41FA5}">
                      <a16:colId xmlns:a16="http://schemas.microsoft.com/office/drawing/2014/main" val="479198881"/>
                    </a:ext>
                  </a:extLst>
                </a:gridCol>
                <a:gridCol w="1804052">
                  <a:extLst>
                    <a:ext uri="{9D8B030D-6E8A-4147-A177-3AD203B41FA5}">
                      <a16:colId xmlns:a16="http://schemas.microsoft.com/office/drawing/2014/main" val="102928605"/>
                    </a:ext>
                  </a:extLst>
                </a:gridCol>
                <a:gridCol w="1879221">
                  <a:extLst>
                    <a:ext uri="{9D8B030D-6E8A-4147-A177-3AD203B41FA5}">
                      <a16:colId xmlns:a16="http://schemas.microsoft.com/office/drawing/2014/main" val="2476362153"/>
                    </a:ext>
                  </a:extLst>
                </a:gridCol>
                <a:gridCol w="2180903">
                  <a:extLst>
                    <a:ext uri="{9D8B030D-6E8A-4147-A177-3AD203B41FA5}">
                      <a16:colId xmlns:a16="http://schemas.microsoft.com/office/drawing/2014/main" val="3583538688"/>
                    </a:ext>
                  </a:extLst>
                </a:gridCol>
              </a:tblGrid>
              <a:tr h="436501">
                <a:tc gridSpan="7">
                  <a:txBody>
                    <a:bodyPr/>
                    <a:lstStyle/>
                    <a:p>
                      <a:pPr algn="ctr"/>
                      <a:r>
                        <a:rPr lang="en-GB" sz="2400" noProof="0" dirty="0">
                          <a:solidFill>
                            <a:schemeClr val="tx1"/>
                          </a:solidFill>
                        </a:rPr>
                        <a:t>Autumn 1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124307">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3463823">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dirty="0">
                          <a:solidFill>
                            <a:srgbClr val="000000"/>
                          </a:solidFill>
                        </a:rPr>
                        <a:t>Share </a:t>
                      </a:r>
                    </a:p>
                    <a:p>
                      <a:r>
                        <a:rPr lang="en-GB" sz="2000" b="1" dirty="0">
                          <a:solidFill>
                            <a:srgbClr val="000000"/>
                          </a:solidFill>
                        </a:rPr>
                        <a:t>Gentle</a:t>
                      </a:r>
                    </a:p>
                    <a:p>
                      <a:r>
                        <a:rPr lang="en-GB" sz="2000" b="1" dirty="0">
                          <a:solidFill>
                            <a:srgbClr val="000000"/>
                          </a:solidFill>
                        </a:rPr>
                        <a:t>Together</a:t>
                      </a:r>
                    </a:p>
                    <a:p>
                      <a:r>
                        <a:rPr lang="en-GB" sz="2000" b="1" dirty="0">
                          <a:solidFill>
                            <a:srgbClr val="000000"/>
                          </a:solidFill>
                        </a:rPr>
                        <a:t>Welcome</a:t>
                      </a:r>
                    </a:p>
                    <a:p>
                      <a:r>
                        <a:rPr lang="en-GB" sz="2000" b="1" dirty="0">
                          <a:solidFill>
                            <a:srgbClr val="000000"/>
                          </a:solidFill>
                        </a:rPr>
                        <a:t>Caring</a:t>
                      </a:r>
                    </a:p>
                    <a:p>
                      <a:r>
                        <a:rPr lang="en-GB" sz="2000" b="1" dirty="0">
                          <a:solidFill>
                            <a:srgbClr val="000000"/>
                          </a:solidFill>
                        </a:rPr>
                        <a:t>Thoughtful </a:t>
                      </a:r>
                    </a:p>
                    <a:p>
                      <a:endParaRPr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dirty="0">
                          <a:solidFill>
                            <a:srgbClr val="000000"/>
                          </a:solidFill>
                        </a:rPr>
                        <a:t>Unusual</a:t>
                      </a:r>
                    </a:p>
                    <a:p>
                      <a:r>
                        <a:rPr lang="en-GB" sz="2000" b="1" dirty="0">
                          <a:solidFill>
                            <a:srgbClr val="000000"/>
                          </a:solidFill>
                        </a:rPr>
                        <a:t>Invent</a:t>
                      </a:r>
                    </a:p>
                    <a:p>
                      <a:r>
                        <a:rPr lang="en-GB" sz="2000" b="1" dirty="0">
                          <a:solidFill>
                            <a:srgbClr val="000000"/>
                          </a:solidFill>
                        </a:rPr>
                        <a:t>Astonished</a:t>
                      </a:r>
                    </a:p>
                    <a:p>
                      <a:r>
                        <a:rPr lang="en-GB" sz="2000" b="1" dirty="0">
                          <a:solidFill>
                            <a:srgbClr val="000000"/>
                          </a:solidFill>
                        </a:rPr>
                        <a:t>Ridiculous</a:t>
                      </a:r>
                    </a:p>
                    <a:p>
                      <a:r>
                        <a:rPr lang="en-GB" sz="2000" b="1" dirty="0">
                          <a:solidFill>
                            <a:srgbClr val="000000"/>
                          </a:solidFill>
                        </a:rPr>
                        <a:t>Celebrate </a:t>
                      </a:r>
                    </a:p>
                    <a:p>
                      <a:endParaRPr lang="en-GB"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Trip-trap</a:t>
                      </a:r>
                    </a:p>
                    <a:p>
                      <a:r>
                        <a:rPr sz="2000" b="1">
                          <a:solidFill>
                            <a:srgbClr val="000000"/>
                          </a:solidFill>
                        </a:rPr>
                        <a:t>Bridge</a:t>
                      </a:r>
                    </a:p>
                    <a:p>
                      <a:r>
                        <a:rPr sz="2000" b="1">
                          <a:solidFill>
                            <a:srgbClr val="000000"/>
                          </a:solidFill>
                        </a:rPr>
                        <a:t>Meadow</a:t>
                      </a:r>
                    </a:p>
                    <a:p>
                      <a:r>
                        <a:rPr sz="2000" b="1">
                          <a:solidFill>
                            <a:srgbClr val="000000"/>
                          </a:solidFill>
                        </a:rPr>
                        <a:t>Troll</a:t>
                      </a:r>
                    </a:p>
                    <a:p>
                      <a:r>
                        <a:rPr sz="2000" b="1">
                          <a:solidFill>
                            <a:srgbClr val="000000"/>
                          </a:solidFill>
                        </a:rPr>
                        <a:t>Fierce</a:t>
                      </a:r>
                    </a:p>
                    <a:p>
                      <a:r>
                        <a:rPr sz="2000" b="1">
                          <a:solidFill>
                            <a:srgbClr val="000000"/>
                          </a:solidFill>
                        </a:rPr>
                        <a:t>Courageous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rPr>
                        <a:t>Patient</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Determined</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Frustrated</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Practise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Creative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Proud</a:t>
                      </a:r>
                      <a:endParaRPr sz="2000" b="1" i="0" kern="120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Amazing</a:t>
                      </a:r>
                      <a:endParaRPr sz="2000"/>
                    </a:p>
                    <a:p>
                      <a:r>
                        <a:rPr sz="2000" b="1">
                          <a:solidFill>
                            <a:srgbClr val="000000"/>
                          </a:solidFill>
                        </a:rPr>
                        <a:t>Protect</a:t>
                      </a:r>
                      <a:endParaRPr sz="2000"/>
                    </a:p>
                    <a:p>
                      <a:r>
                        <a:rPr sz="2000" b="1">
                          <a:solidFill>
                            <a:srgbClr val="000000"/>
                          </a:solidFill>
                        </a:rPr>
                        <a:t>Support</a:t>
                      </a:r>
                      <a:endParaRPr sz="2000"/>
                    </a:p>
                    <a:p>
                      <a:r>
                        <a:rPr sz="2000" b="1">
                          <a:solidFill>
                            <a:srgbClr val="000000"/>
                          </a:solidFill>
                        </a:rPr>
                        <a:t>Digest</a:t>
                      </a:r>
                      <a:endParaRPr sz="2000"/>
                    </a:p>
                    <a:p>
                      <a:r>
                        <a:rPr sz="2000" b="1">
                          <a:solidFill>
                            <a:srgbClr val="000000"/>
                          </a:solidFill>
                        </a:rPr>
                        <a:t>Breathe</a:t>
                      </a:r>
                      <a:endParaRPr sz="2000"/>
                    </a:p>
                    <a:p>
                      <a:r>
                        <a:rPr sz="2000" b="1">
                          <a:solidFill>
                            <a:srgbClr val="000000"/>
                          </a:solidFill>
                        </a:rPr>
                        <a:t>Notice</a:t>
                      </a:r>
                      <a:endParaRPr sz="2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700" b="1">
                          <a:solidFill>
                            <a:srgbClr val="000000"/>
                          </a:solidFill>
                        </a:rPr>
                        <a:t>Gather</a:t>
                      </a:r>
                    </a:p>
                    <a:p>
                      <a:r>
                        <a:rPr sz="1700" b="1">
                          <a:solidFill>
                            <a:srgbClr val="000000"/>
                          </a:solidFill>
                        </a:rPr>
                        <a:t>Squabble</a:t>
                      </a:r>
                    </a:p>
                    <a:p>
                      <a:r>
                        <a:rPr sz="1700" b="1">
                          <a:solidFill>
                            <a:srgbClr val="000000"/>
                          </a:solidFill>
                        </a:rPr>
                        <a:t>Greedy</a:t>
                      </a:r>
                    </a:p>
                    <a:p>
                      <a:r>
                        <a:rPr sz="1700" b="1">
                          <a:solidFill>
                            <a:srgbClr val="000000"/>
                          </a:solidFill>
                        </a:rPr>
                        <a:t>Scarce</a:t>
                      </a:r>
                    </a:p>
                    <a:p>
                      <a:r>
                        <a:rPr sz="1700" b="1">
                          <a:solidFill>
                            <a:srgbClr val="000000"/>
                          </a:solidFill>
                        </a:rPr>
                        <a:t>Cooperate</a:t>
                      </a:r>
                    </a:p>
                    <a:p>
                      <a:r>
                        <a:rPr sz="1700" b="1">
                          <a:solidFill>
                            <a:srgbClr val="000000"/>
                          </a:solidFill>
                        </a:rPr>
                        <a:t>Share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445367">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Starting school / All about me and my family / Seasonal changes - Autumn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E60331C0-D6A0-623F-688F-7EA19CEB8D3E}"/>
              </a:ext>
            </a:extLst>
          </p:cNvPr>
          <p:cNvSpPr txBox="1"/>
          <p:nvPr/>
        </p:nvSpPr>
        <p:spPr>
          <a:xfrm>
            <a:off x="2102450" y="963177"/>
            <a:ext cx="12344400" cy="461665"/>
          </a:xfrm>
          <a:prstGeom prst="rect">
            <a:avLst/>
          </a:prstGeom>
          <a:noFill/>
        </p:spPr>
        <p:txBody>
          <a:bodyPr wrap="square" rtlCol="0">
            <a:spAutoFit/>
          </a:bodyPr>
          <a:lstStyle/>
          <a:p>
            <a:r>
              <a:rPr lang="en-GB" sz="2400" b="1" noProof="0" dirty="0"/>
              <a:t>Vocabulary Development 		        Nursery &amp; Reception				 Long Term Plan </a:t>
            </a:r>
          </a:p>
        </p:txBody>
      </p:sp>
      <p:pic>
        <p:nvPicPr>
          <p:cNvPr id="2" name="Picture 1" descr="Hair Love&#10;by Matthew A. Cherry" title="Hair Love">
            <a:extLst>
              <a:ext uri="{FF2B5EF4-FFF2-40B4-BE49-F238E27FC236}">
                <a16:creationId xmlns:a16="http://schemas.microsoft.com/office/drawing/2014/main" id="{0764628F-B807-D79E-1343-FC0F1F844EBF}"/>
              </a:ext>
            </a:extLst>
          </p:cNvPr>
          <p:cNvPicPr>
            <a:picLocks noChangeAspect="1"/>
          </p:cNvPicPr>
          <p:nvPr/>
        </p:nvPicPr>
        <p:blipFill>
          <a:blip r:embed="rId4"/>
          <a:stretch>
            <a:fillRect/>
          </a:stretch>
        </p:blipFill>
        <p:spPr>
          <a:xfrm>
            <a:off x="8613071" y="2623812"/>
            <a:ext cx="1130935" cy="1158240"/>
          </a:xfrm>
          <a:prstGeom prst="rect">
            <a:avLst/>
          </a:prstGeom>
        </p:spPr>
      </p:pic>
      <p:pic>
        <p:nvPicPr>
          <p:cNvPr id="6" name="Picture 5" descr="Me and My Amazing Body&#10;by Joan Sweeney" title="Me and My Amazing Body">
            <a:extLst>
              <a:ext uri="{FF2B5EF4-FFF2-40B4-BE49-F238E27FC236}">
                <a16:creationId xmlns:a16="http://schemas.microsoft.com/office/drawing/2014/main" id="{091A6929-0873-62CB-4531-B6587806ADD7}"/>
              </a:ext>
            </a:extLst>
          </p:cNvPr>
          <p:cNvPicPr>
            <a:picLocks noChangeAspect="1"/>
          </p:cNvPicPr>
          <p:nvPr/>
        </p:nvPicPr>
        <p:blipFill>
          <a:blip r:embed="rId5"/>
          <a:stretch>
            <a:fillRect/>
          </a:stretch>
        </p:blipFill>
        <p:spPr>
          <a:xfrm>
            <a:off x="10322892" y="2495266"/>
            <a:ext cx="1130935" cy="1251585"/>
          </a:xfrm>
          <a:prstGeom prst="rect">
            <a:avLst/>
          </a:prstGeom>
        </p:spPr>
      </p:pic>
      <p:pic>
        <p:nvPicPr>
          <p:cNvPr id="11" name="Picture 10" descr="Hello Friend!&#10;by Rebecca Cobb" title="Hello Friend!">
            <a:extLst>
              <a:ext uri="{FF2B5EF4-FFF2-40B4-BE49-F238E27FC236}">
                <a16:creationId xmlns:a16="http://schemas.microsoft.com/office/drawing/2014/main" id="{4FA2477A-EAC0-C60D-1D49-97A9D309CF0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884313" y="2533366"/>
            <a:ext cx="1152774" cy="1448054"/>
          </a:xfrm>
          <a:prstGeom prst="rect">
            <a:avLst/>
          </a:prstGeom>
          <a:noFill/>
          <a:ln>
            <a:noFill/>
          </a:ln>
        </p:spPr>
      </p:pic>
      <p:pic>
        <p:nvPicPr>
          <p:cNvPr id="14" name="Picture 13" descr="You Must Bring a Hat!&#10;by Simon Philip and Kate Hindley" title="You Must Bring a Hat!">
            <a:extLst>
              <a:ext uri="{FF2B5EF4-FFF2-40B4-BE49-F238E27FC236}">
                <a16:creationId xmlns:a16="http://schemas.microsoft.com/office/drawing/2014/main" id="{30D4A687-2B00-0466-97BA-C74A0D2EED75}"/>
              </a:ext>
            </a:extLst>
          </p:cNvPr>
          <p:cNvPicPr>
            <a:picLocks noChangeAspect="1"/>
          </p:cNvPicPr>
          <p:nvPr/>
        </p:nvPicPr>
        <p:blipFill>
          <a:blip r:embed="rId7"/>
          <a:stretch>
            <a:fillRect/>
          </a:stretch>
        </p:blipFill>
        <p:spPr>
          <a:xfrm>
            <a:off x="4871543" y="2533366"/>
            <a:ext cx="1301817" cy="1447874"/>
          </a:xfrm>
          <a:prstGeom prst="rect">
            <a:avLst/>
          </a:prstGeom>
        </p:spPr>
      </p:pic>
      <p:pic>
        <p:nvPicPr>
          <p:cNvPr id="16" name="Picture 15" descr="The Three Billy Goats Gruff&#10;Traditional tale" title="The Three Billy Goats Gruff"/>
          <p:cNvPicPr>
            <a:picLocks noChangeAspect="1"/>
          </p:cNvPicPr>
          <p:nvPr/>
        </p:nvPicPr>
        <p:blipFill>
          <a:blip r:embed="rId8"/>
          <a:stretch>
            <a:fillRect/>
          </a:stretch>
        </p:blipFill>
        <p:spPr>
          <a:xfrm>
            <a:off x="6681262" y="2420629"/>
            <a:ext cx="1395258" cy="1400861"/>
          </a:xfrm>
          <a:prstGeom prst="rect">
            <a:avLst/>
          </a:prstGeom>
        </p:spPr>
      </p:pic>
      <p:pic>
        <p:nvPicPr>
          <p:cNvPr id="17" name="Picture 16" descr="The Squirrels Who Squabbled&#10;by Rachel Bright and Jim Field" title="The Squirrels Who Squabbled"/>
          <p:cNvPicPr>
            <a:picLocks noChangeAspect="1"/>
          </p:cNvPicPr>
          <p:nvPr/>
        </p:nvPicPr>
        <p:blipFill>
          <a:blip r:embed="rId9"/>
          <a:stretch>
            <a:fillRect/>
          </a:stretch>
        </p:blipFill>
        <p:spPr>
          <a:xfrm>
            <a:off x="12286383" y="2307148"/>
            <a:ext cx="1256040" cy="1571621"/>
          </a:xfrm>
          <a:prstGeom prst="rect">
            <a:avLst/>
          </a:prstGeom>
        </p:spPr>
      </p:pic>
    </p:spTree>
    <p:extLst>
      <p:ext uri="{BB962C8B-B14F-4D97-AF65-F5344CB8AC3E}">
        <p14:creationId xmlns:p14="http://schemas.microsoft.com/office/powerpoint/2010/main" val="2226694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BEF50-6DF9-6D39-FDF0-7A35547890B8}"/>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7C359F0F-DA46-8C25-13B0-24641B04D4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39C20C0C-50A9-1DEB-68D1-7B2CD3ED493F}"/>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8F7374B9-8B6F-BC94-AD35-A06188F8ED0E}"/>
              </a:ext>
            </a:extLst>
          </p:cNvPr>
          <p:cNvGraphicFramePr>
            <a:graphicFrameLocks noGrp="1"/>
          </p:cNvGraphicFramePr>
          <p:nvPr>
            <p:extLst>
              <p:ext uri="{D42A27DB-BD31-4B8C-83A1-F6EECF244321}">
                <p14:modId xmlns:p14="http://schemas.microsoft.com/office/powerpoint/2010/main" val="3152530437"/>
              </p:ext>
            </p:extLst>
          </p:nvPr>
        </p:nvGraphicFramePr>
        <p:xfrm>
          <a:off x="1031240" y="2108590"/>
          <a:ext cx="12926060" cy="6654052"/>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Autumn 2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sz="1800" b="1" dirty="0">
                          <a:solidFill>
                            <a:srgbClr val="000000"/>
                          </a:solidFill>
                        </a:rPr>
                        <a:t>Ravenous</a:t>
                      </a:r>
                    </a:p>
                    <a:p>
                      <a:pPr algn="l"/>
                      <a:r>
                        <a:rPr sz="1800" b="1" dirty="0">
                          <a:solidFill>
                            <a:srgbClr val="000000"/>
                          </a:solidFill>
                        </a:rPr>
                        <a:t>Flutter</a:t>
                      </a:r>
                    </a:p>
                    <a:p>
                      <a:pPr algn="l"/>
                      <a:r>
                        <a:rPr sz="1800" b="1" dirty="0">
                          <a:solidFill>
                            <a:srgbClr val="000000"/>
                          </a:solidFill>
                        </a:rPr>
                        <a:t>Cocoon</a:t>
                      </a:r>
                    </a:p>
                    <a:p>
                      <a:pPr algn="l"/>
                      <a:r>
                        <a:rPr sz="1800" b="1" dirty="0">
                          <a:solidFill>
                            <a:srgbClr val="000000"/>
                          </a:solidFill>
                        </a:rPr>
                        <a:t>Butterfly</a:t>
                      </a:r>
                    </a:p>
                    <a:p>
                      <a:pPr algn="l"/>
                      <a:r>
                        <a:rPr sz="1800" b="1" dirty="0">
                          <a:solidFill>
                            <a:srgbClr val="000000"/>
                          </a:solidFill>
                        </a:rPr>
                        <a:t>transform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sz="1800" b="1" dirty="0">
                          <a:solidFill>
                            <a:srgbClr val="000000"/>
                          </a:solidFill>
                          <a:latin typeface="+mn-lt"/>
                          <a:ea typeface="+mn-lt"/>
                          <a:cs typeface="+mn-lt"/>
                        </a:rPr>
                        <a:t>Tempted</a:t>
                      </a:r>
                    </a:p>
                    <a:p>
                      <a:pPr marL="0" marR="0" lvl="0" indent="0" algn="l" defTabSz="914400">
                        <a:lnSpc>
                          <a:spcPct val="100000"/>
                        </a:lnSpc>
                        <a:spcBef>
                          <a:spcPts val="0"/>
                        </a:spcBef>
                        <a:spcAft>
                          <a:spcPts val="0"/>
                        </a:spcAft>
                        <a:buClrTx/>
                        <a:buSzTx/>
                        <a:buFontTx/>
                        <a:buNone/>
                      </a:pPr>
                      <a:r>
                        <a:rPr sz="1800" b="1" dirty="0">
                          <a:solidFill>
                            <a:srgbClr val="000000"/>
                          </a:solidFill>
                          <a:latin typeface="+mn-lt"/>
                          <a:ea typeface="+mn-lt"/>
                          <a:cs typeface="+mn-lt"/>
                        </a:rPr>
                        <a:t>Courageous</a:t>
                      </a:r>
                    </a:p>
                    <a:p>
                      <a:pPr algn="l"/>
                      <a:r>
                        <a:rPr sz="1800" b="1" dirty="0">
                          <a:solidFill>
                            <a:srgbClr val="000000"/>
                          </a:solidFill>
                        </a:rPr>
                        <a:t>Monstrous</a:t>
                      </a:r>
                      <a:endParaRPr sz="1800" b="1" dirty="0"/>
                    </a:p>
                    <a:p>
                      <a:pPr algn="l"/>
                      <a:r>
                        <a:rPr sz="1800" b="1" dirty="0">
                          <a:solidFill>
                            <a:srgbClr val="000000"/>
                          </a:solidFill>
                        </a:rPr>
                        <a:t>Voyage</a:t>
                      </a:r>
                      <a:endParaRPr sz="1800" b="1" dirty="0"/>
                    </a:p>
                    <a:p>
                      <a:pPr algn="l"/>
                      <a:r>
                        <a:rPr sz="1800" b="1" dirty="0">
                          <a:solidFill>
                            <a:srgbClr val="000000"/>
                          </a:solidFill>
                        </a:rPr>
                        <a:t>Transform</a:t>
                      </a:r>
                      <a:endParaRPr sz="1800" b="1" dirty="0"/>
                    </a:p>
                    <a:p>
                      <a:pPr algn="l"/>
                      <a:r>
                        <a:rPr sz="1800" b="1" dirty="0">
                          <a:solidFill>
                            <a:srgbClr val="000000"/>
                          </a:solidFill>
                        </a:rPr>
                        <a:t>Captured</a:t>
                      </a:r>
                      <a:endParaRPr sz="1800" b="1" dirty="0"/>
                    </a:p>
                    <a:p>
                      <a:pPr algn="l"/>
                      <a:r>
                        <a:rPr sz="1800" b="1" dirty="0">
                          <a:solidFill>
                            <a:srgbClr val="000000"/>
                          </a:solidFill>
                        </a:rPr>
                        <a:t>Marched</a:t>
                      </a:r>
                      <a:endParaRPr sz="1800" b="1" dirty="0"/>
                    </a:p>
                    <a:p>
                      <a:pPr algn="l"/>
                      <a:r>
                        <a:rPr sz="1800" b="1" dirty="0">
                          <a:solidFill>
                            <a:srgbClr val="000000"/>
                          </a:solidFill>
                        </a:rPr>
                        <a:t>Victorious</a:t>
                      </a:r>
                      <a:endParaRP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sz="1800" b="1" dirty="0">
                          <a:solidFill>
                            <a:srgbClr val="000000"/>
                          </a:solidFill>
                        </a:rPr>
                        <a:t>Explore</a:t>
                      </a:r>
                    </a:p>
                    <a:p>
                      <a:pPr algn="l"/>
                      <a:r>
                        <a:rPr sz="1800" b="1" dirty="0">
                          <a:solidFill>
                            <a:srgbClr val="000000"/>
                          </a:solidFill>
                        </a:rPr>
                        <a:t>Navigate</a:t>
                      </a:r>
                    </a:p>
                    <a:p>
                      <a:pPr algn="l"/>
                      <a:r>
                        <a:rPr sz="1800" b="1" dirty="0">
                          <a:solidFill>
                            <a:srgbClr val="000000"/>
                          </a:solidFill>
                        </a:rPr>
                        <a:t>Journey</a:t>
                      </a:r>
                    </a:p>
                    <a:p>
                      <a:pPr algn="l"/>
                      <a:r>
                        <a:rPr sz="1800" b="1" dirty="0">
                          <a:solidFill>
                            <a:srgbClr val="000000"/>
                          </a:solidFill>
                        </a:rPr>
                        <a:t>Equipment</a:t>
                      </a:r>
                    </a:p>
                    <a:p>
                      <a:pPr algn="l"/>
                      <a:r>
                        <a:rPr sz="1800" b="1" dirty="0">
                          <a:solidFill>
                            <a:srgbClr val="000000"/>
                          </a:solidFill>
                        </a:rPr>
                        <a:t>Thrust</a:t>
                      </a:r>
                    </a:p>
                    <a:p>
                      <a:pPr algn="l"/>
                      <a:r>
                        <a:rPr sz="1800" b="1" dirty="0">
                          <a:solidFill>
                            <a:srgbClr val="000000"/>
                          </a:solidFill>
                        </a:rPr>
                        <a:t>Gravity</a:t>
                      </a:r>
                    </a:p>
                    <a:p>
                      <a:pPr algn="l"/>
                      <a:r>
                        <a:rPr sz="1800" b="1" dirty="0">
                          <a:solidFill>
                            <a:srgbClr val="000000"/>
                          </a:solidFill>
                        </a:rPr>
                        <a:t>Distant </a:t>
                      </a:r>
                    </a:p>
                    <a:p>
                      <a:pPr algn="l"/>
                      <a:r>
                        <a:rPr sz="1800" b="1" dirty="0">
                          <a:solidFill>
                            <a:srgbClr val="000000"/>
                          </a:solidFill>
                        </a:rPr>
                        <a:t>Imagine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sz="1800" b="1" dirty="0">
                          <a:solidFill>
                            <a:srgbClr val="000000"/>
                          </a:solidFill>
                        </a:rPr>
                        <a:t>Stumble</a:t>
                      </a:r>
                    </a:p>
                    <a:p>
                      <a:pPr algn="l"/>
                      <a:r>
                        <a:rPr sz="1800" b="1" dirty="0">
                          <a:solidFill>
                            <a:srgbClr val="000000"/>
                          </a:solidFill>
                        </a:rPr>
                        <a:t>Squelch</a:t>
                      </a:r>
                    </a:p>
                    <a:p>
                      <a:pPr algn="l"/>
                      <a:r>
                        <a:rPr sz="1800" b="1" dirty="0">
                          <a:solidFill>
                            <a:srgbClr val="000000"/>
                          </a:solidFill>
                        </a:rPr>
                        <a:t>Meadow</a:t>
                      </a:r>
                    </a:p>
                    <a:p>
                      <a:pPr algn="l"/>
                      <a:r>
                        <a:rPr sz="1800" b="1" dirty="0">
                          <a:solidFill>
                            <a:srgbClr val="000000"/>
                          </a:solidFill>
                        </a:rPr>
                        <a:t>Forest</a:t>
                      </a:r>
                    </a:p>
                    <a:p>
                      <a:pPr algn="l"/>
                      <a:r>
                        <a:rPr sz="1800" b="1" dirty="0">
                          <a:solidFill>
                            <a:srgbClr val="000000"/>
                          </a:solidFill>
                        </a:rPr>
                        <a:t>Explore</a:t>
                      </a:r>
                    </a:p>
                    <a:p>
                      <a:pPr algn="l"/>
                      <a:r>
                        <a:rPr sz="1800" b="1" dirty="0">
                          <a:solidFill>
                            <a:srgbClr val="000000"/>
                          </a:solidFill>
                        </a:rPr>
                        <a:t>Follow</a:t>
                      </a:r>
                    </a:p>
                    <a:p>
                      <a:pPr marL="0" marR="0" lvl="0" indent="0" algn="l" defTabSz="914400">
                        <a:lnSpc>
                          <a:spcPct val="100000"/>
                        </a:lnSpc>
                        <a:spcBef>
                          <a:spcPts val="0"/>
                        </a:spcBef>
                        <a:spcAft>
                          <a:spcPts val="0"/>
                        </a:spcAft>
                        <a:buClrTx/>
                        <a:buSzTx/>
                        <a:buFontTx/>
                        <a:buNone/>
                      </a:pPr>
                      <a:endParaRPr sz="1800" b="1" i="0" kern="1200" dirty="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buNone/>
                      </a:pPr>
                      <a:r>
                        <a:rPr sz="1800" b="1" dirty="0">
                          <a:solidFill>
                            <a:srgbClr val="000000"/>
                          </a:solidFill>
                        </a:rPr>
                        <a:t>Family</a:t>
                      </a:r>
                    </a:p>
                    <a:p>
                      <a:pPr algn="l">
                        <a:buNone/>
                      </a:pPr>
                      <a:r>
                        <a:rPr sz="1800" b="1" dirty="0">
                          <a:solidFill>
                            <a:srgbClr val="000000"/>
                          </a:solidFill>
                        </a:rPr>
                        <a:t>Lonely</a:t>
                      </a:r>
                    </a:p>
                    <a:p>
                      <a:pPr algn="l">
                        <a:buNone/>
                      </a:pPr>
                      <a:r>
                        <a:rPr sz="1800" b="1" dirty="0">
                          <a:solidFill>
                            <a:srgbClr val="000000"/>
                          </a:solidFill>
                        </a:rPr>
                        <a:t>Problem</a:t>
                      </a:r>
                    </a:p>
                    <a:p>
                      <a:pPr algn="l">
                        <a:buNone/>
                      </a:pPr>
                      <a:r>
                        <a:rPr sz="1800" b="1" dirty="0">
                          <a:solidFill>
                            <a:srgbClr val="000000"/>
                          </a:solidFill>
                        </a:rPr>
                        <a:t>Escape</a:t>
                      </a:r>
                    </a:p>
                    <a:p>
                      <a:pPr algn="l">
                        <a:buNone/>
                      </a:pPr>
                      <a:r>
                        <a:rPr sz="1800" b="1" dirty="0">
                          <a:solidFill>
                            <a:srgbClr val="000000"/>
                          </a:solidFill>
                        </a:rPr>
                        <a:t>Journey</a:t>
                      </a:r>
                    </a:p>
                    <a:p>
                      <a:pPr algn="l">
                        <a:buNone/>
                      </a:pPr>
                      <a:r>
                        <a:rPr sz="1800" b="1" dirty="0">
                          <a:solidFill>
                            <a:srgbClr val="000000"/>
                          </a:solidFill>
                        </a:rPr>
                        <a:t>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sz="1800" b="1" dirty="0">
                          <a:solidFill>
                            <a:srgbClr val="000000"/>
                          </a:solidFill>
                        </a:rPr>
                        <a:t>Leap</a:t>
                      </a:r>
                    </a:p>
                    <a:p>
                      <a:pPr algn="l"/>
                      <a:r>
                        <a:rPr sz="1800" b="1" dirty="0">
                          <a:solidFill>
                            <a:srgbClr val="000000"/>
                          </a:solidFill>
                        </a:rPr>
                        <a:t>Mischievous </a:t>
                      </a:r>
                    </a:p>
                    <a:p>
                      <a:pPr algn="l"/>
                      <a:r>
                        <a:rPr sz="1800" b="1" dirty="0">
                          <a:solidFill>
                            <a:srgbClr val="000000"/>
                          </a:solidFill>
                        </a:rPr>
                        <a:t>Accelerate</a:t>
                      </a:r>
                    </a:p>
                    <a:p>
                      <a:pPr algn="l"/>
                      <a:r>
                        <a:rPr sz="1800" b="1" dirty="0">
                          <a:solidFill>
                            <a:srgbClr val="000000"/>
                          </a:solidFill>
                        </a:rPr>
                        <a:t>Peruse</a:t>
                      </a:r>
                    </a:p>
                    <a:p>
                      <a:pPr algn="l"/>
                      <a:r>
                        <a:rPr sz="1800" b="1" dirty="0">
                          <a:solidFill>
                            <a:srgbClr val="000000"/>
                          </a:solidFill>
                        </a:rPr>
                        <a:t>Block</a:t>
                      </a:r>
                    </a:p>
                    <a:p>
                      <a:pPr algn="l"/>
                      <a:r>
                        <a:rPr sz="1800" b="1" dirty="0">
                          <a:solidFill>
                            <a:srgbClr val="000000"/>
                          </a:solidFill>
                        </a:rPr>
                        <a:t>Cunning</a:t>
                      </a:r>
                    </a:p>
                    <a:p>
                      <a:pPr algn="l"/>
                      <a:r>
                        <a:rPr sz="1800" b="1" dirty="0">
                          <a:solidFill>
                            <a:srgbClr val="000000"/>
                          </a:solidFill>
                        </a:rPr>
                        <a:t>Soggy</a:t>
                      </a:r>
                    </a:p>
                    <a:p>
                      <a:pPr algn="l"/>
                      <a:r>
                        <a:rPr sz="1800" b="1" dirty="0">
                          <a:solidFill>
                            <a:srgbClr val="000000"/>
                          </a:solidFill>
                        </a:rPr>
                        <a:t>Disappointed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Let’s Celebrate/ Winter festivals/ Seasonal changes – Winter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D0F3064F-772A-3ADA-5FC1-A35C5FC1EAE6}"/>
              </a:ext>
            </a:extLst>
          </p:cNvPr>
          <p:cNvSpPr txBox="1"/>
          <p:nvPr/>
        </p:nvSpPr>
        <p:spPr>
          <a:xfrm>
            <a:off x="1765300" y="1048362"/>
            <a:ext cx="12344400" cy="461665"/>
          </a:xfrm>
          <a:prstGeom prst="rect">
            <a:avLst/>
          </a:prstGeom>
          <a:noFill/>
        </p:spPr>
        <p:txBody>
          <a:bodyPr wrap="square" rtlCol="0">
            <a:spAutoFit/>
          </a:bodyPr>
          <a:lstStyle/>
          <a:p>
            <a:r>
              <a:rPr lang="en-GB" sz="2400" b="1" noProof="0" dirty="0"/>
              <a:t>Vocabulary Development 		          Nursery </a:t>
            </a:r>
            <a:r>
              <a:rPr lang="en-GB" sz="2400" b="1" dirty="0"/>
              <a:t>&amp;</a:t>
            </a:r>
            <a:r>
              <a:rPr lang="en-GB" sz="2400" b="1" noProof="0" dirty="0"/>
              <a:t>  Reception				 Long Term Plan </a:t>
            </a:r>
          </a:p>
        </p:txBody>
      </p:sp>
      <p:pic>
        <p:nvPicPr>
          <p:cNvPr id="9" name="Picture 8" descr="Whatever Next!&#10;by Jill Murphy" title="Whatever Next!">
            <a:extLst>
              <a:ext uri="{FF2B5EF4-FFF2-40B4-BE49-F238E27FC236}">
                <a16:creationId xmlns:a16="http://schemas.microsoft.com/office/drawing/2014/main" id="{1F1D8006-3809-2E37-B345-62F5249F25B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52916" y="2805960"/>
            <a:ext cx="1246248" cy="1545754"/>
          </a:xfrm>
          <a:prstGeom prst="rect">
            <a:avLst/>
          </a:prstGeom>
          <a:noFill/>
          <a:ln>
            <a:noFill/>
          </a:ln>
        </p:spPr>
      </p:pic>
      <p:pic>
        <p:nvPicPr>
          <p:cNvPr id="16" name="Picture 15" descr="The Gingerbread Man&#10;Traditional tale" title="The Gingerbread Man">
            <a:extLst>
              <a:ext uri="{FF2B5EF4-FFF2-40B4-BE49-F238E27FC236}">
                <a16:creationId xmlns:a16="http://schemas.microsoft.com/office/drawing/2014/main" id="{73001B06-0D92-4BB5-8884-3F0ECD0DF75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403712" y="2850928"/>
            <a:ext cx="1246248" cy="1599839"/>
          </a:xfrm>
          <a:prstGeom prst="rect">
            <a:avLst/>
          </a:prstGeom>
          <a:noFill/>
          <a:ln>
            <a:noFill/>
          </a:ln>
        </p:spPr>
      </p:pic>
      <p:pic>
        <p:nvPicPr>
          <p:cNvPr id="20" name="Picture 19" descr="Rama and Sita&#10;by Malachy Doyle" title="Rama and Sita">
            <a:extLst>
              <a:ext uri="{FF2B5EF4-FFF2-40B4-BE49-F238E27FC236}">
                <a16:creationId xmlns:a16="http://schemas.microsoft.com/office/drawing/2014/main" id="{A982E443-7FFE-50AC-C1D5-3CD729D8B4EF}"/>
              </a:ext>
            </a:extLst>
          </p:cNvPr>
          <p:cNvPicPr>
            <a:picLocks noChangeAspect="1"/>
          </p:cNvPicPr>
          <p:nvPr/>
        </p:nvPicPr>
        <p:blipFill>
          <a:blip r:embed="rId6"/>
          <a:stretch>
            <a:fillRect/>
          </a:stretch>
        </p:blipFill>
        <p:spPr>
          <a:xfrm>
            <a:off x="4869616" y="2833900"/>
            <a:ext cx="1521156" cy="1631500"/>
          </a:xfrm>
          <a:prstGeom prst="rect">
            <a:avLst/>
          </a:prstGeom>
        </p:spPr>
      </p:pic>
      <p:pic>
        <p:nvPicPr>
          <p:cNvPr id="14" name="Picture 13" descr="Stick Man&#10;by Julia Donaldson" title="Stick Man">
            <a:extLst>
              <a:ext uri="{FF2B5EF4-FFF2-40B4-BE49-F238E27FC236}">
                <a16:creationId xmlns:a16="http://schemas.microsoft.com/office/drawing/2014/main" id="{B120F323-C5C4-9523-1C12-4C9A51CE668A}"/>
              </a:ext>
            </a:extLst>
          </p:cNvPr>
          <p:cNvPicPr>
            <a:picLocks noChangeAspect="1"/>
          </p:cNvPicPr>
          <p:nvPr/>
        </p:nvPicPr>
        <p:blipFill>
          <a:blip r:embed="rId7"/>
          <a:stretch>
            <a:fillRect/>
          </a:stretch>
        </p:blipFill>
        <p:spPr>
          <a:xfrm>
            <a:off x="10546847" y="2863628"/>
            <a:ext cx="1022036" cy="1317919"/>
          </a:xfrm>
          <a:prstGeom prst="rect">
            <a:avLst/>
          </a:prstGeom>
        </p:spPr>
      </p:pic>
      <p:pic>
        <p:nvPicPr>
          <p:cNvPr id="22" name="Picture 21" descr="We're Going on a Bear Hunt&#10;by Michael Rosen" title="We're Going on a Bear Hunt">
            <a:extLst>
              <a:ext uri="{FF2B5EF4-FFF2-40B4-BE49-F238E27FC236}">
                <a16:creationId xmlns:a16="http://schemas.microsoft.com/office/drawing/2014/main" id="{789E51AB-47C0-11C4-4874-DCED0CB02E6A}"/>
              </a:ext>
            </a:extLst>
          </p:cNvPr>
          <p:cNvPicPr>
            <a:picLocks noChangeAspect="1"/>
          </p:cNvPicPr>
          <p:nvPr/>
        </p:nvPicPr>
        <p:blipFill>
          <a:blip r:embed="rId8"/>
          <a:stretch>
            <a:fillRect/>
          </a:stretch>
        </p:blipFill>
        <p:spPr>
          <a:xfrm>
            <a:off x="8557774" y="2882493"/>
            <a:ext cx="1524132" cy="1414395"/>
          </a:xfrm>
          <a:prstGeom prst="rect">
            <a:avLst/>
          </a:prstGeom>
        </p:spPr>
      </p:pic>
      <p:pic>
        <p:nvPicPr>
          <p:cNvPr id="24" name="Picture 23" descr="The Very Hungry Caterpillar&#10;by Eric Carle" title="The Very Hungry Caterpillar">
            <a:extLst>
              <a:ext uri="{FF2B5EF4-FFF2-40B4-BE49-F238E27FC236}">
                <a16:creationId xmlns:a16="http://schemas.microsoft.com/office/drawing/2014/main" id="{1D5736AC-13A3-5506-B149-B9464C9979C7}"/>
              </a:ext>
            </a:extLst>
          </p:cNvPr>
          <p:cNvPicPr>
            <a:picLocks noChangeAspect="1"/>
          </p:cNvPicPr>
          <p:nvPr/>
        </p:nvPicPr>
        <p:blipFill>
          <a:blip r:embed="rId9"/>
          <a:stretch>
            <a:fillRect/>
          </a:stretch>
        </p:blipFill>
        <p:spPr>
          <a:xfrm>
            <a:off x="3127592" y="2948200"/>
            <a:ext cx="1324610" cy="932815"/>
          </a:xfrm>
          <a:prstGeom prst="rect">
            <a:avLst/>
          </a:prstGeom>
        </p:spPr>
      </p:pic>
    </p:spTree>
    <p:extLst>
      <p:ext uri="{BB962C8B-B14F-4D97-AF65-F5344CB8AC3E}">
        <p14:creationId xmlns:p14="http://schemas.microsoft.com/office/powerpoint/2010/main" val="1233616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6B4A7-49C4-6DCF-6705-C516CE12E2F3}"/>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F9BE0379-214E-6A74-1B0A-C7533D77E0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EEBD317F-0175-89C2-E8E0-9FB9A9AAAB74}"/>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D165E655-CD11-6AC6-8134-20C4A4E6BE34}"/>
              </a:ext>
            </a:extLst>
          </p:cNvPr>
          <p:cNvGraphicFramePr>
            <a:graphicFrameLocks noGrp="1"/>
          </p:cNvGraphicFramePr>
          <p:nvPr>
            <p:extLst>
              <p:ext uri="{D42A27DB-BD31-4B8C-83A1-F6EECF244321}">
                <p14:modId xmlns:p14="http://schemas.microsoft.com/office/powerpoint/2010/main" val="3026054334"/>
              </p:ext>
            </p:extLst>
          </p:nvPr>
        </p:nvGraphicFramePr>
        <p:xfrm>
          <a:off x="1031240" y="2108590"/>
          <a:ext cx="12926060" cy="6813163"/>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Autumn 2  (B)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Swamp</a:t>
                      </a:r>
                    </a:p>
                    <a:p>
                      <a:r>
                        <a:rPr sz="1800" b="1" dirty="0">
                          <a:solidFill>
                            <a:srgbClr val="000000"/>
                          </a:solidFill>
                        </a:rPr>
                        <a:t>Scaly</a:t>
                      </a:r>
                    </a:p>
                    <a:p>
                      <a:r>
                        <a:rPr sz="1800" b="1" dirty="0">
                          <a:solidFill>
                            <a:srgbClr val="000000"/>
                          </a:solidFill>
                        </a:rPr>
                        <a:t>Horrible</a:t>
                      </a:r>
                    </a:p>
                    <a:p>
                      <a:r>
                        <a:rPr sz="1800" b="1" dirty="0">
                          <a:solidFill>
                            <a:srgbClr val="000000"/>
                          </a:solidFill>
                        </a:rPr>
                        <a:t>Passenger</a:t>
                      </a:r>
                    </a:p>
                    <a:p>
                      <a:r>
                        <a:rPr sz="1800" b="1" dirty="0">
                          <a:solidFill>
                            <a:srgbClr val="000000"/>
                          </a:solidFill>
                        </a:rPr>
                        <a:t>Addition</a:t>
                      </a:r>
                    </a:p>
                    <a:p>
                      <a:r>
                        <a:rPr sz="1800" b="1" dirty="0">
                          <a:solidFill>
                            <a:srgbClr val="000000"/>
                          </a:solidFill>
                        </a:rPr>
                        <a:t>Fierce</a:t>
                      </a:r>
                    </a:p>
                    <a:p>
                      <a:r>
                        <a:rPr sz="1800" b="1" dirty="0">
                          <a:solidFill>
                            <a:srgbClr val="000000"/>
                          </a:solidFill>
                        </a:rPr>
                        <a:t>Swoop</a:t>
                      </a:r>
                    </a:p>
                    <a:p>
                      <a:r>
                        <a:rPr sz="1800" b="1" dirty="0">
                          <a:solidFill>
                            <a:srgbClr val="000000"/>
                          </a:solidFill>
                        </a:rPr>
                        <a:t>Cackle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buNone/>
                      </a:pPr>
                      <a:r>
                        <a:rPr sz="1800" b="1" dirty="0">
                          <a:solidFill>
                            <a:srgbClr val="000000"/>
                          </a:solidFill>
                        </a:rPr>
                        <a:t>Search</a:t>
                      </a:r>
                    </a:p>
                    <a:p>
                      <a:pPr algn="l">
                        <a:buNone/>
                      </a:pPr>
                      <a:r>
                        <a:rPr sz="1800" b="1" dirty="0">
                          <a:solidFill>
                            <a:srgbClr val="000000"/>
                          </a:solidFill>
                        </a:rPr>
                        <a:t>Creep</a:t>
                      </a:r>
                    </a:p>
                    <a:p>
                      <a:pPr algn="l">
                        <a:buNone/>
                      </a:pPr>
                      <a:r>
                        <a:rPr sz="1800" b="1" dirty="0">
                          <a:solidFill>
                            <a:srgbClr val="000000"/>
                          </a:solidFill>
                        </a:rPr>
                        <a:t>Harvest</a:t>
                      </a:r>
                    </a:p>
                    <a:p>
                      <a:pPr algn="l">
                        <a:buNone/>
                      </a:pPr>
                      <a:r>
                        <a:rPr sz="1800" b="1" dirty="0">
                          <a:solidFill>
                            <a:srgbClr val="000000"/>
                          </a:solidFill>
                        </a:rPr>
                        <a:t>Pumpkin</a:t>
                      </a:r>
                    </a:p>
                    <a:p>
                      <a:pPr algn="l">
                        <a:buNone/>
                      </a:pPr>
                      <a:r>
                        <a:rPr sz="1800" b="1" dirty="0">
                          <a:solidFill>
                            <a:srgbClr val="000000"/>
                          </a:solidFill>
                        </a:rPr>
                        <a:t>Autumn</a:t>
                      </a:r>
                    </a:p>
                    <a:p>
                      <a:pPr algn="l">
                        <a:buNone/>
                      </a:pPr>
                      <a:r>
                        <a:rPr sz="1800" b="1" dirty="0">
                          <a:solidFill>
                            <a:srgbClr val="000000"/>
                          </a:solidFill>
                        </a:rPr>
                        <a:t>Discover</a:t>
                      </a:r>
                    </a:p>
                    <a:p>
                      <a:endParaRP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Imagine</a:t>
                      </a:r>
                      <a:endParaRPr sz="1800" b="1" dirty="0"/>
                    </a:p>
                    <a:p>
                      <a:r>
                        <a:rPr sz="1800" b="1" dirty="0">
                          <a:solidFill>
                            <a:srgbClr val="000000"/>
                          </a:solidFill>
                        </a:rPr>
                        <a:t>Create</a:t>
                      </a:r>
                      <a:endParaRPr sz="1800" b="1" dirty="0"/>
                    </a:p>
                    <a:p>
                      <a:r>
                        <a:rPr sz="1800" b="1" dirty="0">
                          <a:solidFill>
                            <a:srgbClr val="000000"/>
                          </a:solidFill>
                        </a:rPr>
                        <a:t>Arrange</a:t>
                      </a:r>
                      <a:endParaRPr sz="1800" b="1" dirty="0"/>
                    </a:p>
                    <a:p>
                      <a:r>
                        <a:rPr sz="1800" b="1" dirty="0">
                          <a:solidFill>
                            <a:srgbClr val="000000"/>
                          </a:solidFill>
                        </a:rPr>
                        <a:t>Explore</a:t>
                      </a:r>
                      <a:endParaRPr sz="1800" b="1" dirty="0"/>
                    </a:p>
                    <a:p>
                      <a:r>
                        <a:rPr sz="1800" b="1" dirty="0">
                          <a:solidFill>
                            <a:srgbClr val="000000"/>
                          </a:solidFill>
                        </a:rPr>
                        <a:t>Vibrant</a:t>
                      </a:r>
                      <a:endParaRPr sz="1800" b="1" dirty="0"/>
                    </a:p>
                    <a:p>
                      <a:r>
                        <a:rPr sz="1800" b="1" dirty="0">
                          <a:solidFill>
                            <a:srgbClr val="000000"/>
                          </a:solidFill>
                        </a:rPr>
                        <a:t>Inspire</a:t>
                      </a:r>
                      <a:endParaRP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Meteor Shower </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Astronaut </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Planet</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Shooting Star</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Orbit</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Solar System</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Rocket</a:t>
                      </a:r>
                    </a:p>
                    <a:p>
                      <a:pPr marL="0" marR="0" lvl="0" indent="0" algn="l" defTabSz="914400">
                        <a:lnSpc>
                          <a:spcPct val="100000"/>
                        </a:lnSpc>
                        <a:spcBef>
                          <a:spcPts val="0"/>
                        </a:spcBef>
                        <a:spcAft>
                          <a:spcPts val="0"/>
                        </a:spcAft>
                        <a:buClrTx/>
                        <a:buSzTx/>
                        <a:buFontTx/>
                        <a:buNone/>
                      </a:pPr>
                      <a:r>
                        <a:rPr sz="1800" b="1" i="0" dirty="0">
                          <a:solidFill>
                            <a:srgbClr val="000000"/>
                          </a:solidFill>
                          <a:latin typeface="+mn-lt"/>
                          <a:ea typeface="+mn-lt"/>
                          <a:cs typeface="+mn-lt"/>
                        </a:rPr>
                        <a:t>Patient</a:t>
                      </a:r>
                    </a:p>
                    <a:p>
                      <a:pPr marL="0" marR="0" lvl="0" indent="0" algn="l" defTabSz="914400">
                        <a:lnSpc>
                          <a:spcPct val="100000"/>
                        </a:lnSpc>
                        <a:spcBef>
                          <a:spcPts val="0"/>
                        </a:spcBef>
                        <a:spcAft>
                          <a:spcPts val="0"/>
                        </a:spcAft>
                        <a:buClrTx/>
                        <a:buSzTx/>
                        <a:buFontTx/>
                        <a:buNone/>
                      </a:pPr>
                      <a:endParaRPr sz="1800" b="1" i="0" kern="1200" dirty="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Iceberg</a:t>
                      </a:r>
                    </a:p>
                    <a:p>
                      <a:r>
                        <a:rPr sz="1800" b="1" dirty="0">
                          <a:solidFill>
                            <a:srgbClr val="000000"/>
                          </a:solidFill>
                        </a:rPr>
                        <a:t>Afraid</a:t>
                      </a:r>
                    </a:p>
                    <a:p>
                      <a:r>
                        <a:rPr sz="1800" b="1" dirty="0">
                          <a:solidFill>
                            <a:srgbClr val="000000"/>
                          </a:solidFill>
                        </a:rPr>
                        <a:t>Stranded</a:t>
                      </a:r>
                    </a:p>
                    <a:p>
                      <a:r>
                        <a:rPr sz="1800" b="1" dirty="0">
                          <a:solidFill>
                            <a:srgbClr val="000000"/>
                          </a:solidFill>
                        </a:rPr>
                        <a:t>Reassure</a:t>
                      </a:r>
                    </a:p>
                    <a:p>
                      <a:r>
                        <a:rPr sz="1800" b="1" dirty="0">
                          <a:solidFill>
                            <a:srgbClr val="000000"/>
                          </a:solidFill>
                        </a:rPr>
                        <a:t>Strategy</a:t>
                      </a:r>
                    </a:p>
                    <a:p>
                      <a:r>
                        <a:rPr sz="1800" b="1" dirty="0">
                          <a:solidFill>
                            <a:srgbClr val="000000"/>
                          </a:solidFill>
                        </a:rPr>
                        <a:t>Assist</a:t>
                      </a:r>
                    </a:p>
                    <a:p>
                      <a:r>
                        <a:rPr sz="1800" b="1" dirty="0">
                          <a:solidFill>
                            <a:srgbClr val="000000"/>
                          </a:solidFill>
                        </a:rPr>
                        <a:t>Navigate (repeated)</a:t>
                      </a:r>
                    </a:p>
                    <a:p>
                      <a:r>
                        <a:rPr sz="1800" b="1" dirty="0">
                          <a:solidFill>
                            <a:srgbClr val="000000"/>
                          </a:solidFill>
                        </a:rPr>
                        <a:t>Brave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Lonely</a:t>
                      </a:r>
                      <a:endParaRPr sz="1800" b="1" dirty="0"/>
                    </a:p>
                    <a:p>
                      <a:r>
                        <a:rPr sz="1800" b="1" dirty="0">
                          <a:solidFill>
                            <a:srgbClr val="000000"/>
                          </a:solidFill>
                        </a:rPr>
                        <a:t>Shelter</a:t>
                      </a:r>
                      <a:endParaRPr sz="1800" b="1" dirty="0"/>
                    </a:p>
                    <a:p>
                      <a:r>
                        <a:rPr sz="1800" b="1" dirty="0">
                          <a:solidFill>
                            <a:srgbClr val="000000"/>
                          </a:solidFill>
                        </a:rPr>
                        <a:t>Search</a:t>
                      </a:r>
                      <a:endParaRPr sz="1800" b="1" dirty="0"/>
                    </a:p>
                    <a:p>
                      <a:r>
                        <a:rPr sz="1800" b="1" dirty="0">
                          <a:solidFill>
                            <a:srgbClr val="000000"/>
                          </a:solidFill>
                        </a:rPr>
                        <a:t>Discover</a:t>
                      </a:r>
                      <a:endParaRPr sz="1800" b="1" dirty="0"/>
                    </a:p>
                    <a:p>
                      <a:r>
                        <a:rPr sz="1800" b="1" dirty="0">
                          <a:solidFill>
                            <a:srgbClr val="000000"/>
                          </a:solidFill>
                        </a:rPr>
                        <a:t>Rescue</a:t>
                      </a:r>
                      <a:endParaRPr sz="1800" b="1" dirty="0"/>
                    </a:p>
                    <a:p>
                      <a:r>
                        <a:rPr sz="1800" b="1" dirty="0">
                          <a:solidFill>
                            <a:srgbClr val="000000"/>
                          </a:solidFill>
                        </a:rPr>
                        <a:t>Reunite</a:t>
                      </a:r>
                      <a:endParaRP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Let’s Celebrate/ Winter festivals/ Seasonal changes – Winter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391FB562-8A03-BA89-A976-6F5F2D2FD7E1}"/>
              </a:ext>
            </a:extLst>
          </p:cNvPr>
          <p:cNvSpPr txBox="1"/>
          <p:nvPr/>
        </p:nvSpPr>
        <p:spPr>
          <a:xfrm>
            <a:off x="1765300" y="1048362"/>
            <a:ext cx="12344400" cy="461665"/>
          </a:xfrm>
          <a:prstGeom prst="rect">
            <a:avLst/>
          </a:prstGeom>
          <a:noFill/>
        </p:spPr>
        <p:txBody>
          <a:bodyPr wrap="square" rtlCol="0">
            <a:spAutoFit/>
          </a:bodyPr>
          <a:lstStyle/>
          <a:p>
            <a:r>
              <a:rPr lang="en-GB" sz="2400" b="1" noProof="0" dirty="0"/>
              <a:t>Vocabulary Development 		          Nursery </a:t>
            </a:r>
            <a:r>
              <a:rPr lang="en-GB" sz="2400" b="1" dirty="0"/>
              <a:t>&amp;</a:t>
            </a:r>
            <a:r>
              <a:rPr lang="en-GB" sz="2400" b="1" noProof="0" dirty="0"/>
              <a:t>  Reception				 Long Term Plan </a:t>
            </a:r>
          </a:p>
        </p:txBody>
      </p:sp>
      <p:pic>
        <p:nvPicPr>
          <p:cNvPr id="10" name="Picture 9" descr="Look Up!&#10;by Nathan Bryon" title="Look Up!">
            <a:extLst>
              <a:ext uri="{FF2B5EF4-FFF2-40B4-BE49-F238E27FC236}">
                <a16:creationId xmlns:a16="http://schemas.microsoft.com/office/drawing/2014/main" id="{D12C1343-8C4F-524C-A466-FE0BF4B6CA6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788296" y="2825797"/>
            <a:ext cx="1246248" cy="1529998"/>
          </a:xfrm>
          <a:prstGeom prst="rect">
            <a:avLst/>
          </a:prstGeom>
          <a:noFill/>
          <a:ln>
            <a:noFill/>
          </a:ln>
        </p:spPr>
      </p:pic>
      <p:pic>
        <p:nvPicPr>
          <p:cNvPr id="11" name="Picture 10" descr="The Runaway Iceberg&#10;by Twinkl Originals" title="The Runaway Iceberg">
            <a:extLst>
              <a:ext uri="{FF2B5EF4-FFF2-40B4-BE49-F238E27FC236}">
                <a16:creationId xmlns:a16="http://schemas.microsoft.com/office/drawing/2014/main" id="{0BC49B22-3BDD-BDD9-7DE3-71FF82D5FF3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95320" y="2805960"/>
            <a:ext cx="1246248" cy="1597429"/>
          </a:xfrm>
          <a:prstGeom prst="rect">
            <a:avLst/>
          </a:prstGeom>
          <a:noFill/>
          <a:ln>
            <a:noFill/>
          </a:ln>
        </p:spPr>
      </p:pic>
      <p:pic>
        <p:nvPicPr>
          <p:cNvPr id="23" name="Picture 22" descr="Room on the Broom&#10;by Julia Donaldson" title="Room on the Broom">
            <a:extLst>
              <a:ext uri="{FF2B5EF4-FFF2-40B4-BE49-F238E27FC236}">
                <a16:creationId xmlns:a16="http://schemas.microsoft.com/office/drawing/2014/main" id="{19E6B02E-F8AC-B2F1-9207-71A538819B3D}"/>
              </a:ext>
            </a:extLst>
          </p:cNvPr>
          <p:cNvPicPr>
            <a:picLocks noChangeAspect="1"/>
          </p:cNvPicPr>
          <p:nvPr/>
        </p:nvPicPr>
        <p:blipFill>
          <a:blip r:embed="rId6"/>
          <a:stretch>
            <a:fillRect/>
          </a:stretch>
        </p:blipFill>
        <p:spPr>
          <a:xfrm>
            <a:off x="2985054" y="2861306"/>
            <a:ext cx="1521156" cy="1350730"/>
          </a:xfrm>
          <a:prstGeom prst="rect">
            <a:avLst/>
          </a:prstGeom>
        </p:spPr>
      </p:pic>
      <p:pic>
        <p:nvPicPr>
          <p:cNvPr id="6" name="Picture 5" descr="We're Going on a Pumpkin Hunt&#10;by Goldie Hawk" title="We're Going on a Pumpkin Hunt">
            <a:extLst>
              <a:ext uri="{FF2B5EF4-FFF2-40B4-BE49-F238E27FC236}">
                <a16:creationId xmlns:a16="http://schemas.microsoft.com/office/drawing/2014/main" id="{460AF3DC-DAC0-B708-40B4-6ECB400F6217}"/>
              </a:ext>
            </a:extLst>
          </p:cNvPr>
          <p:cNvPicPr>
            <a:picLocks noChangeAspect="1"/>
          </p:cNvPicPr>
          <p:nvPr/>
        </p:nvPicPr>
        <p:blipFill>
          <a:blip r:embed="rId7"/>
          <a:stretch>
            <a:fillRect/>
          </a:stretch>
        </p:blipFill>
        <p:spPr>
          <a:xfrm>
            <a:off x="4845687" y="2893220"/>
            <a:ext cx="1383526" cy="1395152"/>
          </a:xfrm>
          <a:prstGeom prst="rect">
            <a:avLst/>
          </a:prstGeom>
        </p:spPr>
      </p:pic>
      <p:pic>
        <p:nvPicPr>
          <p:cNvPr id="7" name="Picture 6" descr="Matisse's Magical Trail&#10;by Tim Hopgood" title="Matisse's Magical Trail">
            <a:extLst>
              <a:ext uri="{FF2B5EF4-FFF2-40B4-BE49-F238E27FC236}">
                <a16:creationId xmlns:a16="http://schemas.microsoft.com/office/drawing/2014/main" id="{59ACEE6D-B5C8-A6C2-41F3-FBF00B0985D5}"/>
              </a:ext>
            </a:extLst>
          </p:cNvPr>
          <p:cNvPicPr>
            <a:picLocks noChangeAspect="1"/>
          </p:cNvPicPr>
          <p:nvPr/>
        </p:nvPicPr>
        <p:blipFill>
          <a:blip r:embed="rId8"/>
          <a:stretch>
            <a:fillRect/>
          </a:stretch>
        </p:blipFill>
        <p:spPr>
          <a:xfrm>
            <a:off x="6867616" y="2961046"/>
            <a:ext cx="1324610" cy="1350645"/>
          </a:xfrm>
          <a:prstGeom prst="rect">
            <a:avLst/>
          </a:prstGeom>
        </p:spPr>
      </p:pic>
      <p:pic>
        <p:nvPicPr>
          <p:cNvPr id="12" name="Picture 11" descr="The Storm Whale in Winter&#10;by Benji Davies" title="The Storm Whale in Winter">
            <a:extLst>
              <a:ext uri="{FF2B5EF4-FFF2-40B4-BE49-F238E27FC236}">
                <a16:creationId xmlns:a16="http://schemas.microsoft.com/office/drawing/2014/main" id="{7F44C28C-B581-9019-AC60-6864A126FBF7}"/>
              </a:ext>
            </a:extLst>
          </p:cNvPr>
          <p:cNvPicPr>
            <a:picLocks noChangeAspect="1"/>
          </p:cNvPicPr>
          <p:nvPr/>
        </p:nvPicPr>
        <p:blipFill>
          <a:blip r:embed="rId9"/>
          <a:stretch>
            <a:fillRect/>
          </a:stretch>
        </p:blipFill>
        <p:spPr>
          <a:xfrm>
            <a:off x="12310503" y="2988733"/>
            <a:ext cx="1324610" cy="1117600"/>
          </a:xfrm>
          <a:prstGeom prst="rect">
            <a:avLst/>
          </a:prstGeom>
        </p:spPr>
      </p:pic>
    </p:spTree>
    <p:extLst>
      <p:ext uri="{BB962C8B-B14F-4D97-AF65-F5344CB8AC3E}">
        <p14:creationId xmlns:p14="http://schemas.microsoft.com/office/powerpoint/2010/main" val="3366578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359EC-C5AD-B361-0065-D272C58E165E}"/>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83D5D746-D2A8-B768-958C-996DCBD9CE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FEB6D71E-FD76-E867-F32B-B1E7D0B07A45}"/>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3C7C3FB6-A9BC-6F5B-3342-182C503A08D8}"/>
              </a:ext>
            </a:extLst>
          </p:cNvPr>
          <p:cNvGraphicFramePr>
            <a:graphicFrameLocks noGrp="1"/>
          </p:cNvGraphicFramePr>
          <p:nvPr>
            <p:extLst>
              <p:ext uri="{D42A27DB-BD31-4B8C-83A1-F6EECF244321}">
                <p14:modId xmlns:p14="http://schemas.microsoft.com/office/powerpoint/2010/main" val="7678108"/>
              </p:ext>
            </p:extLst>
          </p:nvPr>
        </p:nvGraphicFramePr>
        <p:xfrm>
          <a:off x="1031240" y="2108590"/>
          <a:ext cx="12926060" cy="6654052"/>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Autumn 2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buNone/>
                      </a:pPr>
                      <a:r>
                        <a:rPr sz="2000" b="1">
                          <a:solidFill>
                            <a:srgbClr val="000000"/>
                          </a:solidFill>
                        </a:rPr>
                        <a:t>Star</a:t>
                      </a:r>
                    </a:p>
                    <a:p>
                      <a:pPr algn="ctr">
                        <a:buNone/>
                      </a:pPr>
                      <a:r>
                        <a:rPr sz="2000" b="1">
                          <a:solidFill>
                            <a:srgbClr val="000000"/>
                          </a:solidFill>
                        </a:rPr>
                        <a:t>Catch</a:t>
                      </a:r>
                    </a:p>
                    <a:p>
                      <a:pPr algn="ctr">
                        <a:buNone/>
                      </a:pPr>
                      <a:r>
                        <a:rPr sz="2000" b="1">
                          <a:solidFill>
                            <a:srgbClr val="000000"/>
                          </a:solidFill>
                        </a:rPr>
                        <a:t>Grab</a:t>
                      </a:r>
                    </a:p>
                    <a:p>
                      <a:pPr algn="ctr">
                        <a:buNone/>
                      </a:pPr>
                      <a:r>
                        <a:rPr sz="2000" b="1">
                          <a:solidFill>
                            <a:srgbClr val="000000"/>
                          </a:solidFill>
                        </a:rPr>
                        <a:t>Reach</a:t>
                      </a:r>
                    </a:p>
                    <a:p>
                      <a:pPr algn="ctr">
                        <a:buNone/>
                      </a:pPr>
                      <a:r>
                        <a:rPr sz="2000" b="1">
                          <a:solidFill>
                            <a:srgbClr val="000000"/>
                          </a:solidFill>
                        </a:rPr>
                        <a:t>Lasso</a:t>
                      </a:r>
                    </a:p>
                    <a:p>
                      <a:pPr algn="ctr">
                        <a:buNone/>
                      </a:pPr>
                      <a:r>
                        <a:rPr sz="2000" b="1">
                          <a:solidFill>
                            <a:srgbClr val="000000"/>
                          </a:solidFill>
                        </a:rPr>
                        <a:t>Telescope</a:t>
                      </a:r>
                    </a:p>
                    <a:p>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Swoop</a:t>
                      </a:r>
                    </a:p>
                    <a:p>
                      <a:r>
                        <a:rPr sz="2000" b="1">
                          <a:solidFill>
                            <a:srgbClr val="000000"/>
                          </a:solidFill>
                        </a:rPr>
                        <a:t>Fuss </a:t>
                      </a:r>
                    </a:p>
                    <a:p>
                      <a:r>
                        <a:rPr sz="2000" b="1">
                          <a:solidFill>
                            <a:srgbClr val="000000"/>
                          </a:solidFill>
                        </a:rPr>
                        <a:t>Brave </a:t>
                      </a:r>
                    </a:p>
                    <a:p>
                      <a:r>
                        <a:rPr sz="2000" b="1">
                          <a:solidFill>
                            <a:srgbClr val="000000"/>
                          </a:solidFill>
                        </a:rPr>
                        <a:t>Flapped</a:t>
                      </a:r>
                    </a:p>
                    <a:p>
                      <a:r>
                        <a:rPr sz="2000" b="1">
                          <a:solidFill>
                            <a:srgbClr val="000000"/>
                          </a:solidFill>
                        </a:rPr>
                        <a:t>Silent</a:t>
                      </a:r>
                    </a:p>
                    <a:p>
                      <a:r>
                        <a:rPr sz="2000" b="1">
                          <a:solidFill>
                            <a:srgbClr val="000000"/>
                          </a:solidFill>
                        </a:rPr>
                        <a:t>Hunt</a:t>
                      </a:r>
                    </a:p>
                    <a:p>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Meteor Shower </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Astronaut </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Planet</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Shooting Star</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Orbit</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Solar System</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Rocket</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Patient</a:t>
                      </a:r>
                    </a:p>
                    <a:p>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rPr>
                        <a:t>Bare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Shelter</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Change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Observe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Bloom</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Seasonal</a:t>
                      </a:r>
                      <a:endParaRPr sz="2000" b="1" i="0" kern="120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600" b="1">
                          <a:solidFill>
                            <a:srgbClr val="000000"/>
                          </a:solidFill>
                        </a:rPr>
                        <a:t>Curious</a:t>
                      </a:r>
                    </a:p>
                    <a:p>
                      <a:r>
                        <a:rPr sz="1600" b="1">
                          <a:solidFill>
                            <a:srgbClr val="000000"/>
                          </a:solidFill>
                        </a:rPr>
                        <a:t>Unlikely</a:t>
                      </a:r>
                    </a:p>
                    <a:p>
                      <a:r>
                        <a:rPr sz="1600" b="1">
                          <a:solidFill>
                            <a:srgbClr val="000000"/>
                          </a:solidFill>
                        </a:rPr>
                        <a:t>Friendship</a:t>
                      </a:r>
                    </a:p>
                    <a:p>
                      <a:r>
                        <a:rPr sz="1600" b="1">
                          <a:solidFill>
                            <a:srgbClr val="000000"/>
                          </a:solidFill>
                        </a:rPr>
                        <a:t>Journey</a:t>
                      </a:r>
                    </a:p>
                    <a:p>
                      <a:r>
                        <a:rPr sz="1600" b="1">
                          <a:solidFill>
                            <a:srgbClr val="000000"/>
                          </a:solidFill>
                        </a:rPr>
                        <a:t>Return</a:t>
                      </a:r>
                    </a:p>
                    <a:p>
                      <a:r>
                        <a:rPr sz="1600" b="1">
                          <a:solidFill>
                            <a:srgbClr val="000000"/>
                          </a:solidFill>
                        </a:rPr>
                        <a:t>Reunite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Freezing</a:t>
                      </a:r>
                      <a:endParaRPr sz="2000" b="1"/>
                    </a:p>
                    <a:p>
                      <a:r>
                        <a:rPr sz="2000" b="1">
                          <a:solidFill>
                            <a:srgbClr val="000000"/>
                          </a:solidFill>
                        </a:rPr>
                        <a:t>Shelter</a:t>
                      </a:r>
                      <a:endParaRPr sz="2000" b="1"/>
                    </a:p>
                    <a:p>
                      <a:r>
                        <a:rPr sz="2000" b="1">
                          <a:solidFill>
                            <a:srgbClr val="000000"/>
                          </a:solidFill>
                        </a:rPr>
                        <a:t>Crowded</a:t>
                      </a:r>
                      <a:endParaRPr sz="2000" b="1"/>
                    </a:p>
                    <a:p>
                      <a:r>
                        <a:rPr sz="2000" b="1">
                          <a:solidFill>
                            <a:srgbClr val="000000"/>
                          </a:solidFill>
                        </a:rPr>
                        <a:t>Huddle</a:t>
                      </a:r>
                      <a:endParaRPr sz="2000" b="1"/>
                    </a:p>
                    <a:p>
                      <a:r>
                        <a:rPr sz="2000" b="1">
                          <a:solidFill>
                            <a:srgbClr val="000000"/>
                          </a:solidFill>
                        </a:rPr>
                        <a:t>Generous</a:t>
                      </a:r>
                      <a:endParaRPr sz="2000" b="1"/>
                    </a:p>
                    <a:p>
                      <a:r>
                        <a:rPr sz="2000" b="1">
                          <a:solidFill>
                            <a:srgbClr val="000000"/>
                          </a:solidFill>
                        </a:rPr>
                        <a:t>Cosy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Let’s Celebrate/ Winter festivals/ Seasonal changes – Winter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53CA653C-3253-39AC-BAC1-FBFF5C24649B}"/>
              </a:ext>
            </a:extLst>
          </p:cNvPr>
          <p:cNvSpPr txBox="1"/>
          <p:nvPr/>
        </p:nvSpPr>
        <p:spPr>
          <a:xfrm>
            <a:off x="1765300" y="1048362"/>
            <a:ext cx="12344400" cy="461665"/>
          </a:xfrm>
          <a:prstGeom prst="rect">
            <a:avLst/>
          </a:prstGeom>
          <a:noFill/>
        </p:spPr>
        <p:txBody>
          <a:bodyPr wrap="square" rtlCol="0">
            <a:spAutoFit/>
          </a:bodyPr>
          <a:lstStyle/>
          <a:p>
            <a:r>
              <a:rPr lang="en-GB" sz="2400" b="1" noProof="0" dirty="0"/>
              <a:t>Vocabulary Development 		          Nursery </a:t>
            </a:r>
            <a:r>
              <a:rPr lang="en-GB" sz="2400" b="1" dirty="0"/>
              <a:t>&amp;</a:t>
            </a:r>
            <a:r>
              <a:rPr lang="en-GB" sz="2400" b="1" noProof="0" dirty="0"/>
              <a:t>  Reception				 Long Term Plan </a:t>
            </a:r>
          </a:p>
        </p:txBody>
      </p:sp>
      <p:pic>
        <p:nvPicPr>
          <p:cNvPr id="6" name="Picture 5" descr="How to Catch a Star&#10;by Oliver Jeffers" title="How to Catch a Star">
            <a:extLst>
              <a:ext uri="{FF2B5EF4-FFF2-40B4-BE49-F238E27FC236}">
                <a16:creationId xmlns:a16="http://schemas.microsoft.com/office/drawing/2014/main" id="{3A0BC555-F571-BBA6-B706-168967CB4591}"/>
              </a:ext>
            </a:extLst>
          </p:cNvPr>
          <p:cNvPicPr>
            <a:picLocks noChangeAspect="1"/>
          </p:cNvPicPr>
          <p:nvPr/>
        </p:nvPicPr>
        <p:blipFill>
          <a:blip r:embed="rId4"/>
          <a:stretch>
            <a:fillRect/>
          </a:stretch>
        </p:blipFill>
        <p:spPr>
          <a:xfrm>
            <a:off x="3055322" y="2961912"/>
            <a:ext cx="1383526" cy="1394701"/>
          </a:xfrm>
          <a:prstGeom prst="rect">
            <a:avLst/>
          </a:prstGeom>
        </p:spPr>
      </p:pic>
      <p:pic>
        <p:nvPicPr>
          <p:cNvPr id="7" name="Picture 6" descr="Zoom!&#10;by Sam Usher" title="Zoom!">
            <a:extLst>
              <a:ext uri="{FF2B5EF4-FFF2-40B4-BE49-F238E27FC236}">
                <a16:creationId xmlns:a16="http://schemas.microsoft.com/office/drawing/2014/main" id="{E8818C70-F112-9262-BD5B-89AF4AD7FFD3}"/>
              </a:ext>
            </a:extLst>
          </p:cNvPr>
          <p:cNvPicPr>
            <a:picLocks noChangeAspect="1"/>
          </p:cNvPicPr>
          <p:nvPr/>
        </p:nvPicPr>
        <p:blipFill>
          <a:blip r:embed="rId5"/>
          <a:stretch>
            <a:fillRect/>
          </a:stretch>
        </p:blipFill>
        <p:spPr>
          <a:xfrm>
            <a:off x="6791891" y="2717404"/>
            <a:ext cx="1324610" cy="1802130"/>
          </a:xfrm>
          <a:prstGeom prst="rect">
            <a:avLst/>
          </a:prstGeom>
        </p:spPr>
      </p:pic>
      <p:pic>
        <p:nvPicPr>
          <p:cNvPr id="13" name="Picture 12" descr="Owl Babies&#10;by Martin Waddell" title="Owl Babies">
            <a:extLst>
              <a:ext uri="{FF2B5EF4-FFF2-40B4-BE49-F238E27FC236}">
                <a16:creationId xmlns:a16="http://schemas.microsoft.com/office/drawing/2014/main" id="{1C6A522B-0865-9BAC-8ADB-153548C7538A}"/>
              </a:ext>
            </a:extLst>
          </p:cNvPr>
          <p:cNvPicPr>
            <a:picLocks noChangeAspect="1"/>
          </p:cNvPicPr>
          <p:nvPr/>
        </p:nvPicPr>
        <p:blipFill>
          <a:blip r:embed="rId6"/>
          <a:stretch>
            <a:fillRect/>
          </a:stretch>
        </p:blipFill>
        <p:spPr>
          <a:xfrm>
            <a:off x="4874191" y="2934017"/>
            <a:ext cx="1524000" cy="1368903"/>
          </a:xfrm>
          <a:prstGeom prst="rect">
            <a:avLst/>
          </a:prstGeom>
        </p:spPr>
      </p:pic>
      <p:pic>
        <p:nvPicPr>
          <p:cNvPr id="14" name="Picture 13" descr="Tree&#10;by Patricia Hegarty" title="Tree">
            <a:extLst>
              <a:ext uri="{FF2B5EF4-FFF2-40B4-BE49-F238E27FC236}">
                <a16:creationId xmlns:a16="http://schemas.microsoft.com/office/drawing/2014/main" id="{117F3624-CBB8-BA61-D23B-7F6B59ACE16F}"/>
              </a:ext>
            </a:extLst>
          </p:cNvPr>
          <p:cNvPicPr>
            <a:picLocks noChangeAspect="1"/>
          </p:cNvPicPr>
          <p:nvPr/>
        </p:nvPicPr>
        <p:blipFill>
          <a:blip r:embed="rId7"/>
          <a:stretch>
            <a:fillRect/>
          </a:stretch>
        </p:blipFill>
        <p:spPr>
          <a:xfrm>
            <a:off x="8679588" y="2738851"/>
            <a:ext cx="1324610" cy="1731645"/>
          </a:xfrm>
          <a:prstGeom prst="rect">
            <a:avLst/>
          </a:prstGeom>
        </p:spPr>
      </p:pic>
      <p:pic>
        <p:nvPicPr>
          <p:cNvPr id="15" name="Picture 14" descr="One Snowy Night&#10;by Nick Butterworth" title="One Snowy Night">
            <a:extLst>
              <a:ext uri="{FF2B5EF4-FFF2-40B4-BE49-F238E27FC236}">
                <a16:creationId xmlns:a16="http://schemas.microsoft.com/office/drawing/2014/main" id="{7B3F196A-1308-7222-ADDF-FC1453AB2A7B}"/>
              </a:ext>
            </a:extLst>
          </p:cNvPr>
          <p:cNvPicPr>
            <a:picLocks noChangeAspect="1"/>
          </p:cNvPicPr>
          <p:nvPr/>
        </p:nvPicPr>
        <p:blipFill>
          <a:blip r:embed="rId8"/>
          <a:stretch>
            <a:fillRect/>
          </a:stretch>
        </p:blipFill>
        <p:spPr>
          <a:xfrm>
            <a:off x="12521000" y="2824476"/>
            <a:ext cx="1324610" cy="1357630"/>
          </a:xfrm>
          <a:prstGeom prst="rect">
            <a:avLst/>
          </a:prstGeom>
        </p:spPr>
      </p:pic>
      <p:pic>
        <p:nvPicPr>
          <p:cNvPr id="16" name="Picture 15" descr="Penguin and Pinecone&#10;by Salina Yoon" title="Penguin and Pinecone"/>
          <p:cNvPicPr>
            <a:picLocks noChangeAspect="1"/>
          </p:cNvPicPr>
          <p:nvPr/>
        </p:nvPicPr>
        <p:blipFill>
          <a:blip r:embed="rId9"/>
          <a:stretch>
            <a:fillRect/>
          </a:stretch>
        </p:blipFill>
        <p:spPr>
          <a:xfrm>
            <a:off x="10695320" y="2940363"/>
            <a:ext cx="1246248" cy="1328622"/>
          </a:xfrm>
          <a:prstGeom prst="rect">
            <a:avLst/>
          </a:prstGeom>
        </p:spPr>
      </p:pic>
    </p:spTree>
    <p:extLst>
      <p:ext uri="{BB962C8B-B14F-4D97-AF65-F5344CB8AC3E}">
        <p14:creationId xmlns:p14="http://schemas.microsoft.com/office/powerpoint/2010/main" val="30247319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BC2FF-D381-0475-7802-49134C07A1EB}"/>
            </a:ext>
          </a:extLst>
        </p:cNvPr>
        <p:cNvGrpSpPr/>
        <p:nvPr/>
      </p:nvGrpSpPr>
      <p:grpSpPr>
        <a:xfrm>
          <a:off x="0" y="0"/>
          <a:ext cx="0" cy="0"/>
          <a:chOff x="0" y="0"/>
          <a:chExt cx="0" cy="0"/>
        </a:xfrm>
      </p:grpSpPr>
      <p:pic>
        <p:nvPicPr>
          <p:cNvPr id="6" name="Picture 5" descr="A white rectangular object with different colored pieces&#10;&#10;AI-generated content may be incorrect.">
            <a:extLst>
              <a:ext uri="{FF2B5EF4-FFF2-40B4-BE49-F238E27FC236}">
                <a16:creationId xmlns:a16="http://schemas.microsoft.com/office/drawing/2014/main" id="{D01F604F-0AB2-2441-1F02-E2A49ADA98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74F04D79-AC9E-9179-49B1-B94D1CB3D048}"/>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24ADF842-78B9-704E-641F-534770B67C8C}"/>
              </a:ext>
            </a:extLst>
          </p:cNvPr>
          <p:cNvGraphicFramePr>
            <a:graphicFrameLocks noGrp="1"/>
          </p:cNvGraphicFramePr>
          <p:nvPr>
            <p:extLst>
              <p:ext uri="{D42A27DB-BD31-4B8C-83A1-F6EECF244321}">
                <p14:modId xmlns:p14="http://schemas.microsoft.com/office/powerpoint/2010/main" val="3487604340"/>
              </p:ext>
            </p:extLst>
          </p:nvPr>
        </p:nvGraphicFramePr>
        <p:xfrm>
          <a:off x="1122680" y="1802957"/>
          <a:ext cx="12926060" cy="6782683"/>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Spring 1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Creeping</a:t>
                      </a:r>
                    </a:p>
                    <a:p>
                      <a:r>
                        <a:rPr sz="2000" b="1">
                          <a:solidFill>
                            <a:srgbClr val="000000"/>
                          </a:solidFill>
                        </a:rPr>
                        <a:t>Oblivious</a:t>
                      </a:r>
                    </a:p>
                    <a:p>
                      <a:r>
                        <a:rPr sz="2000" b="1">
                          <a:solidFill>
                            <a:srgbClr val="000000"/>
                          </a:solidFill>
                        </a:rPr>
                        <a:t>Soaking</a:t>
                      </a:r>
                    </a:p>
                    <a:p>
                      <a:r>
                        <a:rPr sz="2000" b="1">
                          <a:solidFill>
                            <a:srgbClr val="000000"/>
                          </a:solidFill>
                        </a:rPr>
                        <a:t>Immersed</a:t>
                      </a:r>
                    </a:p>
                    <a:p>
                      <a:r>
                        <a:rPr sz="2000" b="1">
                          <a:solidFill>
                            <a:srgbClr val="000000"/>
                          </a:solidFill>
                        </a:rPr>
                        <a:t>Covered</a:t>
                      </a:r>
                    </a:p>
                    <a:p>
                      <a:r>
                        <a:rPr sz="2000" b="1">
                          <a:solidFill>
                            <a:srgbClr val="000000"/>
                          </a:solidFill>
                        </a:rPr>
                        <a:t>Vaulting</a:t>
                      </a:r>
                    </a:p>
                    <a:p>
                      <a:r>
                        <a:rPr sz="2000" b="1">
                          <a:solidFill>
                            <a:srgbClr val="000000"/>
                          </a:solidFill>
                        </a:rPr>
                        <a:t>Clatter</a:t>
                      </a:r>
                    </a:p>
                    <a:p>
                      <a:r>
                        <a:rPr sz="2000" b="1">
                          <a:solidFill>
                            <a:srgbClr val="000000"/>
                          </a:solidFill>
                        </a:rPr>
                        <a:t>Scarper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Station</a:t>
                      </a:r>
                    </a:p>
                    <a:p>
                      <a:r>
                        <a:rPr sz="2000" b="1">
                          <a:solidFill>
                            <a:srgbClr val="000000"/>
                          </a:solidFill>
                        </a:rPr>
                        <a:t>Tunnel</a:t>
                      </a:r>
                    </a:p>
                    <a:p>
                      <a:r>
                        <a:rPr sz="2000" b="1">
                          <a:solidFill>
                            <a:srgbClr val="000000"/>
                          </a:solidFill>
                        </a:rPr>
                        <a:t>Countryside</a:t>
                      </a:r>
                    </a:p>
                    <a:p>
                      <a:r>
                        <a:rPr sz="2000" b="1">
                          <a:solidFill>
                            <a:srgbClr val="000000"/>
                          </a:solidFill>
                        </a:rPr>
                        <a:t>Notice</a:t>
                      </a:r>
                    </a:p>
                    <a:p>
                      <a:r>
                        <a:rPr sz="2000" b="1">
                          <a:solidFill>
                            <a:srgbClr val="000000"/>
                          </a:solidFill>
                        </a:rPr>
                        <a:t>Pass</a:t>
                      </a:r>
                    </a:p>
                    <a:p>
                      <a:r>
                        <a:rPr sz="2000" b="1">
                          <a:solidFill>
                            <a:srgbClr val="000000"/>
                          </a:solidFill>
                        </a:rPr>
                        <a:t>Wave</a:t>
                      </a:r>
                    </a:p>
                    <a:p>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Explore</a:t>
                      </a:r>
                    </a:p>
                    <a:p>
                      <a:r>
                        <a:rPr sz="2000" b="1">
                          <a:solidFill>
                            <a:srgbClr val="000000"/>
                          </a:solidFill>
                        </a:rPr>
                        <a:t>Navigate</a:t>
                      </a:r>
                    </a:p>
                    <a:p>
                      <a:r>
                        <a:rPr sz="2000" b="1">
                          <a:solidFill>
                            <a:srgbClr val="000000"/>
                          </a:solidFill>
                        </a:rPr>
                        <a:t>Journey</a:t>
                      </a:r>
                    </a:p>
                    <a:p>
                      <a:r>
                        <a:rPr sz="2000" b="1">
                          <a:solidFill>
                            <a:srgbClr val="000000"/>
                          </a:solidFill>
                        </a:rPr>
                        <a:t>Curious</a:t>
                      </a:r>
                    </a:p>
                    <a:p>
                      <a:r>
                        <a:rPr sz="2000" b="1">
                          <a:solidFill>
                            <a:srgbClr val="000000"/>
                          </a:solidFill>
                        </a:rPr>
                        <a:t>Discover</a:t>
                      </a:r>
                    </a:p>
                    <a:p>
                      <a:r>
                        <a:rPr sz="2000" b="1">
                          <a:solidFill>
                            <a:srgbClr val="000000"/>
                          </a:solidFill>
                        </a:rPr>
                        <a:t>Return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rPr>
                        <a:t>Voyage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Discover</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Danger</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Enormous</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Rescue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Courageous</a:t>
                      </a:r>
                      <a:endParaRPr sz="2000" b="1" i="0" kern="120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Stray</a:t>
                      </a:r>
                      <a:endParaRPr sz="2000" b="1"/>
                    </a:p>
                    <a:p>
                      <a:r>
                        <a:rPr sz="2000" b="1">
                          <a:solidFill>
                            <a:srgbClr val="000000"/>
                          </a:solidFill>
                        </a:rPr>
                        <a:t>Warning</a:t>
                      </a:r>
                      <a:endParaRPr sz="2000" b="1"/>
                    </a:p>
                    <a:p>
                      <a:r>
                        <a:rPr sz="2000" b="1">
                          <a:solidFill>
                            <a:srgbClr val="000000"/>
                          </a:solidFill>
                        </a:rPr>
                        <a:t>Trust</a:t>
                      </a:r>
                      <a:endParaRPr sz="2000" b="1"/>
                    </a:p>
                    <a:p>
                      <a:r>
                        <a:rPr sz="2000" b="1">
                          <a:solidFill>
                            <a:srgbClr val="000000"/>
                          </a:solidFill>
                        </a:rPr>
                        <a:t>Disguise</a:t>
                      </a:r>
                      <a:endParaRPr sz="2000" b="1"/>
                    </a:p>
                    <a:p>
                      <a:r>
                        <a:rPr sz="2000" b="1">
                          <a:solidFill>
                            <a:srgbClr val="000000"/>
                          </a:solidFill>
                        </a:rPr>
                        <a:t>Cunning</a:t>
                      </a:r>
                      <a:endParaRPr sz="2000" b="1"/>
                    </a:p>
                    <a:p>
                      <a:r>
                        <a:rPr sz="2000" b="1">
                          <a:solidFill>
                            <a:srgbClr val="000000"/>
                          </a:solidFill>
                        </a:rPr>
                        <a:t>Rescue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Enormous</a:t>
                      </a:r>
                      <a:endParaRPr sz="2000" b="1"/>
                    </a:p>
                    <a:p>
                      <a:r>
                        <a:rPr sz="2000" b="1">
                          <a:solidFill>
                            <a:srgbClr val="000000"/>
                          </a:solidFill>
                        </a:rPr>
                        <a:t>Determined</a:t>
                      </a:r>
                      <a:endParaRPr sz="2000" b="1"/>
                    </a:p>
                    <a:p>
                      <a:r>
                        <a:rPr sz="2000" b="1">
                          <a:solidFill>
                            <a:srgbClr val="000000"/>
                          </a:solidFill>
                        </a:rPr>
                        <a:t>Challenge</a:t>
                      </a:r>
                      <a:endParaRPr sz="2000" b="1"/>
                    </a:p>
                    <a:p>
                      <a:r>
                        <a:rPr sz="2000" b="1">
                          <a:solidFill>
                            <a:srgbClr val="000000"/>
                          </a:solidFill>
                        </a:rPr>
                        <a:t>Persist</a:t>
                      </a:r>
                      <a:endParaRPr sz="2000" b="1"/>
                    </a:p>
                    <a:p>
                      <a:r>
                        <a:rPr sz="2000" b="1">
                          <a:solidFill>
                            <a:srgbClr val="000000"/>
                          </a:solidFill>
                        </a:rPr>
                        <a:t>Cooperate</a:t>
                      </a:r>
                      <a:endParaRPr sz="2000" b="1"/>
                    </a:p>
                    <a:p>
                      <a:r>
                        <a:rPr sz="2000" b="1">
                          <a:solidFill>
                            <a:srgbClr val="000000"/>
                          </a:solidFill>
                        </a:rPr>
                        <a:t>Achieve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On the Move/ Transport past and present/ our local area/ maps/ Chinese New Year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EBE822AA-4580-D162-CE11-50D4E7D51112}"/>
              </a:ext>
            </a:extLst>
          </p:cNvPr>
          <p:cNvSpPr txBox="1"/>
          <p:nvPr/>
        </p:nvSpPr>
        <p:spPr>
          <a:xfrm>
            <a:off x="2298700" y="949816"/>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5" name="Picture 4" descr="Rosie's Walk&#10;by Pat Hutchins" title="Rosie's Walk">
            <a:extLst>
              <a:ext uri="{FF2B5EF4-FFF2-40B4-BE49-F238E27FC236}">
                <a16:creationId xmlns:a16="http://schemas.microsoft.com/office/drawing/2014/main" id="{D28B78A2-1B19-5402-2429-B70E75A2480F}"/>
              </a:ext>
            </a:extLst>
          </p:cNvPr>
          <p:cNvPicPr>
            <a:picLocks noChangeAspect="1"/>
          </p:cNvPicPr>
          <p:nvPr/>
        </p:nvPicPr>
        <p:blipFill>
          <a:blip r:embed="rId4"/>
          <a:stretch>
            <a:fillRect/>
          </a:stretch>
        </p:blipFill>
        <p:spPr>
          <a:xfrm>
            <a:off x="3153888" y="2850929"/>
            <a:ext cx="1312014" cy="1500786"/>
          </a:xfrm>
          <a:prstGeom prst="rect">
            <a:avLst/>
          </a:prstGeom>
        </p:spPr>
      </p:pic>
      <p:sp>
        <p:nvSpPr>
          <p:cNvPr id="21" name="Freeform 13">
            <a:extLst>
              <a:ext uri="{FF2B5EF4-FFF2-40B4-BE49-F238E27FC236}">
                <a16:creationId xmlns:a16="http://schemas.microsoft.com/office/drawing/2014/main" id="{BCE8F570-FB2E-0131-5D88-6CBB7C638C21}"/>
              </a:ext>
            </a:extLst>
          </p:cNvPr>
          <p:cNvSpPr/>
          <p:nvPr/>
        </p:nvSpPr>
        <p:spPr>
          <a:xfrm>
            <a:off x="6969226" y="2703271"/>
            <a:ext cx="1295512" cy="1623079"/>
          </a:xfrm>
          <a:custGeom>
            <a:avLst/>
            <a:gdLst/>
            <a:ahLst/>
            <a:cxnLst/>
            <a:rect l="l" t="t" r="r" b="b"/>
            <a:pathLst>
              <a:path w="2113788" h="2802636">
                <a:moveTo>
                  <a:pt x="0" y="0"/>
                </a:moveTo>
                <a:lnTo>
                  <a:pt x="2113788" y="0"/>
                </a:lnTo>
                <a:lnTo>
                  <a:pt x="2113788" y="2802636"/>
                </a:lnTo>
                <a:lnTo>
                  <a:pt x="0" y="2802636"/>
                </a:lnTo>
                <a:lnTo>
                  <a:pt x="0" y="0"/>
                </a:lnTo>
                <a:close/>
              </a:path>
            </a:pathLst>
          </a:custGeom>
          <a:blipFill>
            <a:blip r:embed="rId5"/>
            <a:stretch>
              <a:fillRect/>
            </a:stretch>
          </a:blipFill>
        </p:spPr>
        <p:txBody>
          <a:bodyPr/>
          <a:lstStyle/>
          <a:p>
            <a:endParaRPr lang="en-GB" noProof="0" dirty="0"/>
          </a:p>
        </p:txBody>
      </p:sp>
      <p:pic>
        <p:nvPicPr>
          <p:cNvPr id="2" name="Picture 1" descr="The Train Ride&#10;by June Crebbin" title="The Train Ride">
            <a:extLst>
              <a:ext uri="{FF2B5EF4-FFF2-40B4-BE49-F238E27FC236}">
                <a16:creationId xmlns:a16="http://schemas.microsoft.com/office/drawing/2014/main" id="{408BF0BD-DEDC-94D1-16DB-A551D1F5E928}"/>
              </a:ext>
            </a:extLst>
          </p:cNvPr>
          <p:cNvPicPr>
            <a:picLocks noChangeAspect="1"/>
          </p:cNvPicPr>
          <p:nvPr/>
        </p:nvPicPr>
        <p:blipFill>
          <a:blip r:embed="rId6"/>
          <a:stretch>
            <a:fillRect/>
          </a:stretch>
        </p:blipFill>
        <p:spPr>
          <a:xfrm>
            <a:off x="5068841" y="2872291"/>
            <a:ext cx="1325880" cy="1199515"/>
          </a:xfrm>
          <a:prstGeom prst="rect">
            <a:avLst/>
          </a:prstGeom>
        </p:spPr>
      </p:pic>
      <p:pic>
        <p:nvPicPr>
          <p:cNvPr id="9" name="Picture 8" descr="The Boy Who Sailed the World&#10;by Julia Green" title="The Boy Who Sailed the World">
            <a:extLst>
              <a:ext uri="{FF2B5EF4-FFF2-40B4-BE49-F238E27FC236}">
                <a16:creationId xmlns:a16="http://schemas.microsoft.com/office/drawing/2014/main" id="{160926C6-BCE7-21CA-33D7-7D9FB6A29C67}"/>
              </a:ext>
            </a:extLst>
          </p:cNvPr>
          <p:cNvPicPr>
            <a:picLocks noChangeAspect="1"/>
          </p:cNvPicPr>
          <p:nvPr/>
        </p:nvPicPr>
        <p:blipFill>
          <a:blip r:embed="rId7"/>
          <a:stretch>
            <a:fillRect/>
          </a:stretch>
        </p:blipFill>
        <p:spPr>
          <a:xfrm>
            <a:off x="8754739" y="2760441"/>
            <a:ext cx="1325880" cy="1145540"/>
          </a:xfrm>
          <a:prstGeom prst="rect">
            <a:avLst/>
          </a:prstGeom>
        </p:spPr>
      </p:pic>
      <p:pic>
        <p:nvPicPr>
          <p:cNvPr id="10" name="Picture 9" descr="Little Red Riding Hood&#10;Traditional tale" title="Little Red Riding Hood">
            <a:extLst>
              <a:ext uri="{FF2B5EF4-FFF2-40B4-BE49-F238E27FC236}">
                <a16:creationId xmlns:a16="http://schemas.microsoft.com/office/drawing/2014/main" id="{EFD37931-CBE5-C285-930F-926687E2CBDF}"/>
              </a:ext>
            </a:extLst>
          </p:cNvPr>
          <p:cNvPicPr>
            <a:picLocks noChangeAspect="1"/>
          </p:cNvPicPr>
          <p:nvPr/>
        </p:nvPicPr>
        <p:blipFill>
          <a:blip r:embed="rId8"/>
          <a:stretch>
            <a:fillRect/>
          </a:stretch>
        </p:blipFill>
        <p:spPr>
          <a:xfrm>
            <a:off x="10542340" y="2850034"/>
            <a:ext cx="1325880" cy="1325880"/>
          </a:xfrm>
          <a:prstGeom prst="rect">
            <a:avLst/>
          </a:prstGeom>
        </p:spPr>
      </p:pic>
      <p:pic>
        <p:nvPicPr>
          <p:cNvPr id="11" name="Picture 10" descr="Move, Mr Mountain!&#10;by Francesca Sanna" title="Move, Mr Mountain!">
            <a:extLst>
              <a:ext uri="{FF2B5EF4-FFF2-40B4-BE49-F238E27FC236}">
                <a16:creationId xmlns:a16="http://schemas.microsoft.com/office/drawing/2014/main" id="{7796FC93-A9DB-D5FA-9B58-AEF46E4B0246}"/>
              </a:ext>
            </a:extLst>
          </p:cNvPr>
          <p:cNvPicPr>
            <a:picLocks noChangeAspect="1"/>
          </p:cNvPicPr>
          <p:nvPr/>
        </p:nvPicPr>
        <p:blipFill>
          <a:blip r:embed="rId9"/>
          <a:stretch>
            <a:fillRect/>
          </a:stretch>
        </p:blipFill>
        <p:spPr>
          <a:xfrm>
            <a:off x="12379388" y="2816956"/>
            <a:ext cx="1325880" cy="1032510"/>
          </a:xfrm>
          <a:prstGeom prst="rect">
            <a:avLst/>
          </a:prstGeom>
        </p:spPr>
      </p:pic>
      <p:pic>
        <p:nvPicPr>
          <p:cNvPr id="22" name="Picture 21" descr="Martha Maps It Out&#10;by Leigh Hodgkinson" title="Martha Maps It Out"/>
          <p:cNvPicPr>
            <a:picLocks noChangeAspect="1"/>
          </p:cNvPicPr>
          <p:nvPr/>
        </p:nvPicPr>
        <p:blipFill>
          <a:blip r:embed="rId10"/>
          <a:stretch>
            <a:fillRect/>
          </a:stretch>
        </p:blipFill>
        <p:spPr>
          <a:xfrm>
            <a:off x="6922770" y="2497027"/>
            <a:ext cx="1325880" cy="1556197"/>
          </a:xfrm>
          <a:prstGeom prst="rect">
            <a:avLst/>
          </a:prstGeom>
        </p:spPr>
      </p:pic>
    </p:spTree>
    <p:extLst>
      <p:ext uri="{BB962C8B-B14F-4D97-AF65-F5344CB8AC3E}">
        <p14:creationId xmlns:p14="http://schemas.microsoft.com/office/powerpoint/2010/main" val="18956308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1B587-59B2-93B0-4481-C98EA1767A36}"/>
            </a:ext>
          </a:extLst>
        </p:cNvPr>
        <p:cNvGrpSpPr/>
        <p:nvPr/>
      </p:nvGrpSpPr>
      <p:grpSpPr>
        <a:xfrm>
          <a:off x="0" y="0"/>
          <a:ext cx="0" cy="0"/>
          <a:chOff x="0" y="0"/>
          <a:chExt cx="0" cy="0"/>
        </a:xfrm>
      </p:grpSpPr>
      <p:pic>
        <p:nvPicPr>
          <p:cNvPr id="6" name="Picture 5" descr="A white rectangular object with different colored pieces&#10;&#10;AI-generated content may be incorrect.">
            <a:extLst>
              <a:ext uri="{FF2B5EF4-FFF2-40B4-BE49-F238E27FC236}">
                <a16:creationId xmlns:a16="http://schemas.microsoft.com/office/drawing/2014/main" id="{A46DA82D-E654-43EE-37F8-E0A845E32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A20DE834-8AA0-619F-8302-D9F9058C6943}"/>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D2A84CE8-CD92-EF26-1B2C-18CF1E0EC3F2}"/>
              </a:ext>
            </a:extLst>
          </p:cNvPr>
          <p:cNvGraphicFramePr>
            <a:graphicFrameLocks noGrp="1"/>
          </p:cNvGraphicFramePr>
          <p:nvPr>
            <p:extLst>
              <p:ext uri="{D42A27DB-BD31-4B8C-83A1-F6EECF244321}">
                <p14:modId xmlns:p14="http://schemas.microsoft.com/office/powerpoint/2010/main" val="231354273"/>
              </p:ext>
            </p:extLst>
          </p:nvPr>
        </p:nvGraphicFramePr>
        <p:xfrm>
          <a:off x="1122680" y="1802957"/>
          <a:ext cx="12926060" cy="6782683"/>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Spring 1 (B)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Soar</a:t>
                      </a:r>
                      <a:endParaRPr sz="2000" b="1"/>
                    </a:p>
                    <a:p>
                      <a:r>
                        <a:rPr sz="2000" b="1">
                          <a:solidFill>
                            <a:srgbClr val="000000"/>
                          </a:solidFill>
                        </a:rPr>
                        <a:t>Glide</a:t>
                      </a:r>
                      <a:endParaRPr sz="2000" b="1"/>
                    </a:p>
                    <a:p>
                      <a:r>
                        <a:rPr sz="2000" b="1">
                          <a:solidFill>
                            <a:srgbClr val="000000"/>
                          </a:solidFill>
                        </a:rPr>
                        <a:t>Journey</a:t>
                      </a:r>
                      <a:endParaRPr sz="2000" b="1"/>
                    </a:p>
                    <a:p>
                      <a:r>
                        <a:rPr sz="2000" b="1">
                          <a:solidFill>
                            <a:srgbClr val="000000"/>
                          </a:solidFill>
                        </a:rPr>
                        <a:t>Distant</a:t>
                      </a:r>
                      <a:endParaRPr sz="2000" b="1"/>
                    </a:p>
                    <a:p>
                      <a:r>
                        <a:rPr sz="2000" b="1">
                          <a:solidFill>
                            <a:srgbClr val="000000"/>
                          </a:solidFill>
                        </a:rPr>
                        <a:t>Explore</a:t>
                      </a:r>
                      <a:endParaRPr sz="2000" b="1"/>
                    </a:p>
                    <a:p>
                      <a:r>
                        <a:rPr sz="2000" b="1">
                          <a:solidFill>
                            <a:srgbClr val="000000"/>
                          </a:solidFill>
                        </a:rPr>
                        <a:t>Astonished</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Bustling</a:t>
                      </a:r>
                      <a:endParaRPr sz="2000" b="1"/>
                    </a:p>
                    <a:p>
                      <a:r>
                        <a:rPr sz="2000" b="1">
                          <a:solidFill>
                            <a:srgbClr val="000000"/>
                          </a:solidFill>
                        </a:rPr>
                        <a:t>Passenger</a:t>
                      </a:r>
                      <a:endParaRPr sz="2000" b="1"/>
                    </a:p>
                    <a:p>
                      <a:r>
                        <a:rPr sz="2000" b="1">
                          <a:solidFill>
                            <a:srgbClr val="000000"/>
                          </a:solidFill>
                        </a:rPr>
                        <a:t>Journey</a:t>
                      </a:r>
                      <a:endParaRPr sz="2000" b="1"/>
                    </a:p>
                    <a:p>
                      <a:r>
                        <a:rPr sz="2000" b="1">
                          <a:solidFill>
                            <a:srgbClr val="000000"/>
                          </a:solidFill>
                        </a:rPr>
                        <a:t>Landmark</a:t>
                      </a:r>
                      <a:endParaRPr sz="2000" b="1"/>
                    </a:p>
                    <a:p>
                      <a:r>
                        <a:rPr sz="2000" b="1">
                          <a:solidFill>
                            <a:srgbClr val="000000"/>
                          </a:solidFill>
                        </a:rPr>
                        <a:t>Observe</a:t>
                      </a:r>
                      <a:endParaRPr sz="2000" b="1"/>
                    </a:p>
                    <a:p>
                      <a:r>
                        <a:rPr sz="2000" b="1">
                          <a:solidFill>
                            <a:srgbClr val="000000"/>
                          </a:solidFill>
                        </a:rPr>
                        <a:t>Explore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Map</a:t>
                      </a:r>
                    </a:p>
                    <a:p>
                      <a:r>
                        <a:rPr sz="2000" b="1">
                          <a:solidFill>
                            <a:srgbClr val="000000"/>
                          </a:solidFill>
                        </a:rPr>
                        <a:t>Route</a:t>
                      </a:r>
                    </a:p>
                    <a:p>
                      <a:r>
                        <a:rPr sz="2000" b="1">
                          <a:solidFill>
                            <a:srgbClr val="000000"/>
                          </a:solidFill>
                        </a:rPr>
                        <a:t>Symbol</a:t>
                      </a:r>
                    </a:p>
                    <a:p>
                      <a:r>
                        <a:rPr sz="2000" b="1">
                          <a:solidFill>
                            <a:srgbClr val="000000"/>
                          </a:solidFill>
                        </a:rPr>
                        <a:t>Position</a:t>
                      </a:r>
                    </a:p>
                    <a:p>
                      <a:r>
                        <a:rPr sz="2000" b="1">
                          <a:solidFill>
                            <a:srgbClr val="000000"/>
                          </a:solidFill>
                        </a:rPr>
                        <a:t>Describe</a:t>
                      </a:r>
                    </a:p>
                    <a:p>
                      <a:r>
                        <a:rPr sz="2000" b="1">
                          <a:solidFill>
                            <a:srgbClr val="000000"/>
                          </a:solidFill>
                        </a:rPr>
                        <a:t>Represent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600" b="1">
                          <a:solidFill>
                            <a:srgbClr val="000000"/>
                          </a:solidFill>
                        </a:rPr>
                        <a:t>Journey</a:t>
                      </a:r>
                    </a:p>
                    <a:p>
                      <a:r>
                        <a:rPr sz="1600" b="1">
                          <a:solidFill>
                            <a:srgbClr val="000000"/>
                          </a:solidFill>
                        </a:rPr>
                        <a:t>Habitat</a:t>
                      </a:r>
                    </a:p>
                    <a:p>
                      <a:r>
                        <a:rPr sz="1600" b="1">
                          <a:solidFill>
                            <a:srgbClr val="000000"/>
                          </a:solidFill>
                        </a:rPr>
                        <a:t>Threatened</a:t>
                      </a:r>
                    </a:p>
                    <a:p>
                      <a:r>
                        <a:rPr sz="1600" b="1">
                          <a:solidFill>
                            <a:srgbClr val="000000"/>
                          </a:solidFill>
                        </a:rPr>
                        <a:t>Shelter</a:t>
                      </a:r>
                    </a:p>
                    <a:p>
                      <a:r>
                        <a:rPr sz="1600" b="1">
                          <a:solidFill>
                            <a:srgbClr val="000000"/>
                          </a:solidFill>
                        </a:rPr>
                        <a:t>Belong</a:t>
                      </a:r>
                    </a:p>
                    <a:p>
                      <a:r>
                        <a:rPr sz="1600" b="1">
                          <a:solidFill>
                            <a:srgbClr val="000000"/>
                          </a:solidFill>
                        </a:rPr>
                        <a:t>Protect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Considerate</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Cunning</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Ascend</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Startled</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Victory</a:t>
                      </a:r>
                    </a:p>
                    <a:p>
                      <a:r>
                        <a:rPr sz="2000" b="1">
                          <a:solidFill>
                            <a:srgbClr val="000000"/>
                          </a:solidFill>
                        </a:rPr>
                        <a:t>Collaborate</a:t>
                      </a:r>
                      <a:endParaRPr sz="2000" b="1"/>
                    </a:p>
                    <a:p>
                      <a:r>
                        <a:rPr sz="2000" b="1">
                          <a:solidFill>
                            <a:srgbClr val="000000"/>
                          </a:solidFill>
                        </a:rPr>
                        <a:t>Slothful</a:t>
                      </a:r>
                      <a:endParaRPr sz="2000" b="1"/>
                    </a:p>
                    <a:p>
                      <a:r>
                        <a:rPr sz="2000" b="1">
                          <a:solidFill>
                            <a:srgbClr val="000000"/>
                          </a:solidFill>
                        </a:rPr>
                        <a:t>Ordinal</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Passenger</a:t>
                      </a:r>
                    </a:p>
                    <a:p>
                      <a:r>
                        <a:rPr sz="2000" b="1">
                          <a:solidFill>
                            <a:srgbClr val="000000"/>
                          </a:solidFill>
                        </a:rPr>
                        <a:t>Endangered</a:t>
                      </a:r>
                    </a:p>
                    <a:p>
                      <a:r>
                        <a:rPr sz="2000" b="1">
                          <a:solidFill>
                            <a:srgbClr val="000000"/>
                          </a:solidFill>
                        </a:rPr>
                        <a:t>Journey</a:t>
                      </a:r>
                    </a:p>
                    <a:p>
                      <a:r>
                        <a:rPr sz="2000" b="1">
                          <a:solidFill>
                            <a:srgbClr val="000000"/>
                          </a:solidFill>
                        </a:rPr>
                        <a:t>Shelter</a:t>
                      </a:r>
                    </a:p>
                    <a:p>
                      <a:r>
                        <a:rPr sz="2000" b="1">
                          <a:solidFill>
                            <a:srgbClr val="000000"/>
                          </a:solidFill>
                        </a:rPr>
                        <a:t>Protect</a:t>
                      </a:r>
                    </a:p>
                    <a:p>
                      <a:r>
                        <a:rPr sz="2000" b="1">
                          <a:solidFill>
                            <a:srgbClr val="000000"/>
                          </a:solidFill>
                        </a:rPr>
                        <a:t>Welcome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On the Move/ Transport past and present/ our local area/ maps/ Chinese New Year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03881CE1-90E3-0F43-D21F-7D39310F7496}"/>
              </a:ext>
            </a:extLst>
          </p:cNvPr>
          <p:cNvSpPr txBox="1"/>
          <p:nvPr/>
        </p:nvSpPr>
        <p:spPr>
          <a:xfrm>
            <a:off x="2298700" y="949816"/>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18" name="Picture 17" descr="The Great Race&#10;by Christopher Corr" title="The Great Race">
            <a:extLst>
              <a:ext uri="{FF2B5EF4-FFF2-40B4-BE49-F238E27FC236}">
                <a16:creationId xmlns:a16="http://schemas.microsoft.com/office/drawing/2014/main" id="{D970C2C2-8381-F66B-E742-ACDC0FF598B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1959" y="2708590"/>
            <a:ext cx="1317153" cy="1571249"/>
          </a:xfrm>
          <a:prstGeom prst="rect">
            <a:avLst/>
          </a:prstGeom>
          <a:noFill/>
          <a:ln>
            <a:noFill/>
          </a:ln>
        </p:spPr>
      </p:pic>
      <p:sp>
        <p:nvSpPr>
          <p:cNvPr id="21" name="Freeform 13">
            <a:extLst>
              <a:ext uri="{FF2B5EF4-FFF2-40B4-BE49-F238E27FC236}">
                <a16:creationId xmlns:a16="http://schemas.microsoft.com/office/drawing/2014/main" id="{EE0AD71F-7591-870F-D355-E14631AD5C26}"/>
              </a:ext>
            </a:extLst>
          </p:cNvPr>
          <p:cNvSpPr/>
          <p:nvPr/>
        </p:nvSpPr>
        <p:spPr>
          <a:xfrm>
            <a:off x="6969226" y="2703271"/>
            <a:ext cx="1295512" cy="1623079"/>
          </a:xfrm>
          <a:custGeom>
            <a:avLst/>
            <a:gdLst/>
            <a:ahLst/>
            <a:cxnLst/>
            <a:rect l="l" t="t" r="r" b="b"/>
            <a:pathLst>
              <a:path w="2113788" h="2802636">
                <a:moveTo>
                  <a:pt x="0" y="0"/>
                </a:moveTo>
                <a:lnTo>
                  <a:pt x="2113788" y="0"/>
                </a:lnTo>
                <a:lnTo>
                  <a:pt x="2113788" y="2802636"/>
                </a:lnTo>
                <a:lnTo>
                  <a:pt x="0" y="2802636"/>
                </a:lnTo>
                <a:lnTo>
                  <a:pt x="0" y="0"/>
                </a:lnTo>
                <a:close/>
              </a:path>
            </a:pathLst>
          </a:custGeom>
          <a:blipFill>
            <a:blip r:embed="rId5"/>
            <a:stretch>
              <a:fillRect/>
            </a:stretch>
          </a:blipFill>
        </p:spPr>
        <p:txBody>
          <a:bodyPr/>
          <a:lstStyle/>
          <a:p>
            <a:endParaRPr lang="en-GB" noProof="0" dirty="0"/>
          </a:p>
        </p:txBody>
      </p:sp>
      <p:pic>
        <p:nvPicPr>
          <p:cNvPr id="2" name="Picture 1" descr="All Aboard the London Bus&#10;by Patricia Toht" title="All Aboard the London Bus">
            <a:extLst>
              <a:ext uri="{FF2B5EF4-FFF2-40B4-BE49-F238E27FC236}">
                <a16:creationId xmlns:a16="http://schemas.microsoft.com/office/drawing/2014/main" id="{616C2B15-F89E-5E63-65C9-92D412607ACA}"/>
              </a:ext>
            </a:extLst>
          </p:cNvPr>
          <p:cNvPicPr>
            <a:picLocks noChangeAspect="1"/>
          </p:cNvPicPr>
          <p:nvPr/>
        </p:nvPicPr>
        <p:blipFill>
          <a:blip r:embed="rId6"/>
          <a:stretch>
            <a:fillRect/>
          </a:stretch>
        </p:blipFill>
        <p:spPr>
          <a:xfrm>
            <a:off x="5150586" y="2575020"/>
            <a:ext cx="1325880" cy="1814830"/>
          </a:xfrm>
          <a:prstGeom prst="rect">
            <a:avLst/>
          </a:prstGeom>
        </p:spPr>
      </p:pic>
      <p:pic>
        <p:nvPicPr>
          <p:cNvPr id="9" name="Picture 8" descr="Emma Jane's Aeroplane&#10;by Katie Haworth" title="Emma Jane's Aeroplane">
            <a:extLst>
              <a:ext uri="{FF2B5EF4-FFF2-40B4-BE49-F238E27FC236}">
                <a16:creationId xmlns:a16="http://schemas.microsoft.com/office/drawing/2014/main" id="{C876AA63-003F-DB4C-87FC-373455BE89B6}"/>
              </a:ext>
            </a:extLst>
          </p:cNvPr>
          <p:cNvPicPr>
            <a:picLocks noChangeAspect="1"/>
          </p:cNvPicPr>
          <p:nvPr/>
        </p:nvPicPr>
        <p:blipFill>
          <a:blip r:embed="rId7"/>
          <a:stretch>
            <a:fillRect/>
          </a:stretch>
        </p:blipFill>
        <p:spPr>
          <a:xfrm>
            <a:off x="3236492" y="2546924"/>
            <a:ext cx="1325880" cy="1732915"/>
          </a:xfrm>
          <a:prstGeom prst="rect">
            <a:avLst/>
          </a:prstGeom>
        </p:spPr>
      </p:pic>
      <p:pic>
        <p:nvPicPr>
          <p:cNvPr id="23" name="Picture 22" descr="My Map Book&#10;by Sara Fanelli" title="My Map Book"/>
          <p:cNvPicPr>
            <a:picLocks noChangeAspect="1"/>
          </p:cNvPicPr>
          <p:nvPr/>
        </p:nvPicPr>
        <p:blipFill>
          <a:blip r:embed="rId8"/>
          <a:stretch>
            <a:fillRect/>
          </a:stretch>
        </p:blipFill>
        <p:spPr>
          <a:xfrm>
            <a:off x="6922770" y="2686435"/>
            <a:ext cx="1325880" cy="1177381"/>
          </a:xfrm>
          <a:prstGeom prst="rect">
            <a:avLst/>
          </a:prstGeom>
        </p:spPr>
      </p:pic>
      <p:pic>
        <p:nvPicPr>
          <p:cNvPr id="24" name="Picture 23" descr="The Journey Home&#10;by Frann Preston-Gannon" title="The Journey Home"/>
          <p:cNvPicPr>
            <a:picLocks noChangeAspect="1"/>
          </p:cNvPicPr>
          <p:nvPr/>
        </p:nvPicPr>
        <p:blipFill>
          <a:blip r:embed="rId9"/>
          <a:stretch>
            <a:fillRect/>
          </a:stretch>
        </p:blipFill>
        <p:spPr>
          <a:xfrm>
            <a:off x="8708094" y="3022154"/>
            <a:ext cx="1246247" cy="1261201"/>
          </a:xfrm>
          <a:prstGeom prst="rect">
            <a:avLst/>
          </a:prstGeom>
        </p:spPr>
      </p:pic>
      <p:pic>
        <p:nvPicPr>
          <p:cNvPr id="25" name="Picture 24" descr="Oi! Get Off Our Train&#10;by John Burningham" title="Oi! Get Off Our Train"/>
          <p:cNvPicPr>
            <a:picLocks noChangeAspect="1"/>
          </p:cNvPicPr>
          <p:nvPr/>
        </p:nvPicPr>
        <p:blipFill>
          <a:blip r:embed="rId10"/>
          <a:stretch>
            <a:fillRect/>
          </a:stretch>
        </p:blipFill>
        <p:spPr>
          <a:xfrm>
            <a:off x="12412357" y="2959881"/>
            <a:ext cx="1295512" cy="984589"/>
          </a:xfrm>
          <a:prstGeom prst="rect">
            <a:avLst/>
          </a:prstGeom>
        </p:spPr>
      </p:pic>
    </p:spTree>
    <p:extLst>
      <p:ext uri="{BB962C8B-B14F-4D97-AF65-F5344CB8AC3E}">
        <p14:creationId xmlns:p14="http://schemas.microsoft.com/office/powerpoint/2010/main" val="24497136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132FC-EA6D-327F-329C-91F580F5B61F}"/>
            </a:ext>
          </a:extLst>
        </p:cNvPr>
        <p:cNvGrpSpPr/>
        <p:nvPr/>
      </p:nvGrpSpPr>
      <p:grpSpPr>
        <a:xfrm>
          <a:off x="0" y="0"/>
          <a:ext cx="0" cy="0"/>
          <a:chOff x="0" y="0"/>
          <a:chExt cx="0" cy="0"/>
        </a:xfrm>
      </p:grpSpPr>
      <p:pic>
        <p:nvPicPr>
          <p:cNvPr id="6" name="Picture 5" descr="A white rectangular object with different colored pieces&#10;&#10;AI-generated content may be incorrect.">
            <a:extLst>
              <a:ext uri="{FF2B5EF4-FFF2-40B4-BE49-F238E27FC236}">
                <a16:creationId xmlns:a16="http://schemas.microsoft.com/office/drawing/2014/main" id="{8ADA486A-1D3D-F5DF-6223-3C1F4F9571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62334D4F-8BEE-9994-6F4D-EC2F1C942D27}"/>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227919F2-2E6F-B2F6-1F1F-EE1329B0D136}"/>
              </a:ext>
            </a:extLst>
          </p:cNvPr>
          <p:cNvGraphicFramePr>
            <a:graphicFrameLocks noGrp="1"/>
          </p:cNvGraphicFramePr>
          <p:nvPr>
            <p:extLst>
              <p:ext uri="{D42A27DB-BD31-4B8C-83A1-F6EECF244321}">
                <p14:modId xmlns:p14="http://schemas.microsoft.com/office/powerpoint/2010/main" val="2646665778"/>
              </p:ext>
            </p:extLst>
          </p:nvPr>
        </p:nvGraphicFramePr>
        <p:xfrm>
          <a:off x="1090466" y="1836415"/>
          <a:ext cx="12926060" cy="7087483"/>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Spring 1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Dwindle</a:t>
                      </a:r>
                      <a:endParaRPr sz="2000" b="1"/>
                    </a:p>
                    <a:p>
                      <a:r>
                        <a:rPr sz="2000" b="1">
                          <a:solidFill>
                            <a:srgbClr val="000000"/>
                          </a:solidFill>
                        </a:rPr>
                        <a:t>Puzzled</a:t>
                      </a:r>
                      <a:endParaRPr sz="2000" b="1"/>
                    </a:p>
                    <a:p>
                      <a:r>
                        <a:rPr sz="2000" b="1">
                          <a:solidFill>
                            <a:srgbClr val="000000"/>
                          </a:solidFill>
                        </a:rPr>
                        <a:t>Search</a:t>
                      </a:r>
                      <a:endParaRPr sz="2000" b="1"/>
                    </a:p>
                    <a:p>
                      <a:r>
                        <a:rPr sz="2000" b="1">
                          <a:solidFill>
                            <a:srgbClr val="000000"/>
                          </a:solidFill>
                        </a:rPr>
                        <a:t>Suspect</a:t>
                      </a:r>
                      <a:endParaRPr sz="2000" b="1"/>
                    </a:p>
                    <a:p>
                      <a:r>
                        <a:rPr sz="2000" b="1">
                          <a:solidFill>
                            <a:srgbClr val="000000"/>
                          </a:solidFill>
                        </a:rPr>
                        <a:t>Discover</a:t>
                      </a:r>
                      <a:endParaRPr sz="2000" b="1"/>
                    </a:p>
                    <a:p>
                      <a:r>
                        <a:rPr sz="2000" b="1">
                          <a:solidFill>
                            <a:srgbClr val="000000"/>
                          </a:solidFill>
                        </a:rPr>
                        <a:t>Reassure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Glisten</a:t>
                      </a:r>
                      <a:endParaRPr sz="2000" b="1"/>
                    </a:p>
                    <a:p>
                      <a:r>
                        <a:rPr sz="2000" b="1">
                          <a:solidFill>
                            <a:srgbClr val="000000"/>
                          </a:solidFill>
                        </a:rPr>
                        <a:t>Shimmer</a:t>
                      </a:r>
                      <a:endParaRPr sz="2000" b="1"/>
                    </a:p>
                    <a:p>
                      <a:r>
                        <a:rPr sz="2000" b="1">
                          <a:solidFill>
                            <a:srgbClr val="000000"/>
                          </a:solidFill>
                        </a:rPr>
                        <a:t>Curious</a:t>
                      </a:r>
                      <a:endParaRPr sz="2000" b="1"/>
                    </a:p>
                    <a:p>
                      <a:r>
                        <a:rPr sz="2000" b="1">
                          <a:solidFill>
                            <a:srgbClr val="000000"/>
                          </a:solidFill>
                        </a:rPr>
                        <a:t>Wonder</a:t>
                      </a:r>
                      <a:endParaRPr sz="2000" b="1"/>
                    </a:p>
                    <a:p>
                      <a:r>
                        <a:rPr sz="2000" b="1">
                          <a:solidFill>
                            <a:srgbClr val="000000"/>
                          </a:solidFill>
                        </a:rPr>
                        <a:t>Discover</a:t>
                      </a:r>
                      <a:endParaRPr sz="2000" b="1"/>
                    </a:p>
                    <a:p>
                      <a:r>
                        <a:rPr sz="2000" b="1">
                          <a:solidFill>
                            <a:srgbClr val="000000"/>
                          </a:solidFill>
                        </a:rPr>
                        <a:t>Reflect</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Build</a:t>
                      </a:r>
                    </a:p>
                    <a:p>
                      <a:r>
                        <a:rPr sz="2000" b="1">
                          <a:solidFill>
                            <a:srgbClr val="000000"/>
                          </a:solidFill>
                        </a:rPr>
                        <a:t>Huff</a:t>
                      </a:r>
                    </a:p>
                    <a:p>
                      <a:r>
                        <a:rPr sz="2000" b="1">
                          <a:solidFill>
                            <a:srgbClr val="000000"/>
                          </a:solidFill>
                        </a:rPr>
                        <a:t>Sturdy</a:t>
                      </a:r>
                    </a:p>
                    <a:p>
                      <a:r>
                        <a:rPr sz="2000" b="1">
                          <a:solidFill>
                            <a:srgbClr val="000000"/>
                          </a:solidFill>
                        </a:rPr>
                        <a:t>Straw</a:t>
                      </a:r>
                    </a:p>
                    <a:p>
                      <a:r>
                        <a:rPr sz="2000" b="1">
                          <a:solidFill>
                            <a:srgbClr val="000000"/>
                          </a:solidFill>
                        </a:rPr>
                        <a:t>Brick</a:t>
                      </a:r>
                    </a:p>
                    <a:p>
                      <a:r>
                        <a:rPr sz="2000" b="1">
                          <a:solidFill>
                            <a:srgbClr val="000000"/>
                          </a:solidFill>
                        </a:rPr>
                        <a:t>Chimney</a:t>
                      </a:r>
                    </a:p>
                    <a:p>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Aft>
                          <a:spcPts val="800"/>
                        </a:spcAft>
                        <a:buNone/>
                      </a:pPr>
                      <a:r>
                        <a:rPr sz="2000" b="1">
                          <a:solidFill>
                            <a:srgbClr val="000000"/>
                          </a:solidFill>
                          <a:latin typeface="+mn-lt"/>
                          <a:ea typeface="+mn-lt"/>
                          <a:cs typeface="+mn-lt"/>
                        </a:rPr>
                        <a:t>Timbers</a:t>
                      </a:r>
                    </a:p>
                    <a:p>
                      <a:pPr>
                        <a:lnSpc>
                          <a:spcPct val="100000"/>
                        </a:lnSpc>
                        <a:spcAft>
                          <a:spcPts val="800"/>
                        </a:spcAft>
                        <a:buNone/>
                      </a:pPr>
                      <a:r>
                        <a:rPr sz="2000" b="1">
                          <a:solidFill>
                            <a:srgbClr val="000000"/>
                          </a:solidFill>
                          <a:latin typeface="+mn-lt"/>
                          <a:ea typeface="+mn-lt"/>
                          <a:cs typeface="+mn-lt"/>
                        </a:rPr>
                        <a:t>Treasure</a:t>
                      </a:r>
                    </a:p>
                    <a:p>
                      <a:pPr>
                        <a:lnSpc>
                          <a:spcPct val="100000"/>
                        </a:lnSpc>
                        <a:spcAft>
                          <a:spcPts val="800"/>
                        </a:spcAft>
                        <a:buNone/>
                      </a:pPr>
                      <a:r>
                        <a:rPr sz="2000" b="1">
                          <a:solidFill>
                            <a:srgbClr val="000000"/>
                          </a:solidFill>
                          <a:latin typeface="+mn-lt"/>
                          <a:ea typeface="+mn-lt"/>
                          <a:cs typeface="+mn-lt"/>
                        </a:rPr>
                        <a:t>Crew</a:t>
                      </a:r>
                    </a:p>
                    <a:p>
                      <a:pPr>
                        <a:lnSpc>
                          <a:spcPct val="100000"/>
                        </a:lnSpc>
                        <a:spcAft>
                          <a:spcPts val="800"/>
                        </a:spcAft>
                        <a:buNone/>
                      </a:pPr>
                      <a:r>
                        <a:rPr sz="2000" b="1">
                          <a:solidFill>
                            <a:srgbClr val="000000"/>
                          </a:solidFill>
                          <a:latin typeface="+mn-lt"/>
                          <a:ea typeface="+mn-lt"/>
                          <a:cs typeface="+mn-lt"/>
                        </a:rPr>
                        <a:t>Voyage </a:t>
                      </a:r>
                    </a:p>
                    <a:p>
                      <a:pPr>
                        <a:lnSpc>
                          <a:spcPct val="100000"/>
                        </a:lnSpc>
                        <a:spcAft>
                          <a:spcPts val="800"/>
                        </a:spcAft>
                        <a:buNone/>
                      </a:pPr>
                      <a:r>
                        <a:rPr sz="2000" b="1">
                          <a:solidFill>
                            <a:srgbClr val="000000"/>
                          </a:solidFill>
                          <a:latin typeface="+mn-lt"/>
                          <a:ea typeface="+mn-lt"/>
                          <a:cs typeface="+mn-lt"/>
                        </a:rPr>
                        <a:t>Stormy</a:t>
                      </a:r>
                    </a:p>
                    <a:p>
                      <a:pPr>
                        <a:lnSpc>
                          <a:spcPct val="100000"/>
                        </a:lnSpc>
                        <a:spcAft>
                          <a:spcPts val="800"/>
                        </a:spcAft>
                        <a:buNone/>
                      </a:pPr>
                      <a:r>
                        <a:rPr sz="2000" b="1">
                          <a:solidFill>
                            <a:srgbClr val="000000"/>
                          </a:solidFill>
                          <a:latin typeface="+mn-lt"/>
                          <a:ea typeface="+mn-lt"/>
                          <a:cs typeface="+mn-lt"/>
                        </a:rPr>
                        <a:t>Map</a:t>
                      </a:r>
                    </a:p>
                    <a:p>
                      <a:pPr marL="0" marR="0" lvl="0" indent="0" algn="l" defTabSz="914400">
                        <a:lnSpc>
                          <a:spcPct val="100000"/>
                        </a:lnSpc>
                        <a:spcBef>
                          <a:spcPts val="0"/>
                        </a:spcBef>
                        <a:spcAft>
                          <a:spcPts val="0"/>
                        </a:spcAft>
                        <a:buClrTx/>
                        <a:buSzTx/>
                        <a:buFontTx/>
                        <a:buNone/>
                      </a:pPr>
                      <a:endParaRPr sz="2000" b="1" i="0" kern="120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Lonely</a:t>
                      </a:r>
                      <a:endParaRPr sz="2000" b="1"/>
                    </a:p>
                    <a:p>
                      <a:r>
                        <a:rPr sz="2000" b="1">
                          <a:solidFill>
                            <a:srgbClr val="000000"/>
                          </a:solidFill>
                        </a:rPr>
                        <a:t>Unexpected</a:t>
                      </a:r>
                      <a:endParaRPr sz="2000" b="1"/>
                    </a:p>
                    <a:p>
                      <a:r>
                        <a:rPr sz="2000" b="1">
                          <a:solidFill>
                            <a:srgbClr val="000000"/>
                          </a:solidFill>
                        </a:rPr>
                        <a:t>Stranded</a:t>
                      </a:r>
                      <a:endParaRPr sz="2000" b="1"/>
                    </a:p>
                    <a:p>
                      <a:r>
                        <a:rPr sz="2000" b="1">
                          <a:solidFill>
                            <a:srgbClr val="000000"/>
                          </a:solidFill>
                        </a:rPr>
                        <a:t>Repair</a:t>
                      </a:r>
                      <a:endParaRPr sz="2000" b="1"/>
                    </a:p>
                    <a:p>
                      <a:r>
                        <a:rPr sz="2000" b="1">
                          <a:solidFill>
                            <a:srgbClr val="000000"/>
                          </a:solidFill>
                        </a:rPr>
                        <a:t>Cooperate</a:t>
                      </a:r>
                      <a:endParaRPr sz="2000" b="1"/>
                    </a:p>
                    <a:p>
                      <a:r>
                        <a:rPr sz="2000" b="1">
                          <a:solidFill>
                            <a:srgbClr val="000000"/>
                          </a:solidFill>
                        </a:rPr>
                        <a:t>Reunite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Unusual</a:t>
                      </a:r>
                      <a:endParaRPr sz="2000" b="1"/>
                    </a:p>
                    <a:p>
                      <a:r>
                        <a:rPr sz="2000" b="1">
                          <a:solidFill>
                            <a:srgbClr val="000000"/>
                          </a:solidFill>
                        </a:rPr>
                        <a:t>Imagine</a:t>
                      </a:r>
                      <a:endParaRPr sz="2000" b="1"/>
                    </a:p>
                    <a:p>
                      <a:r>
                        <a:rPr sz="2000" b="1">
                          <a:solidFill>
                            <a:srgbClr val="000000"/>
                          </a:solidFill>
                        </a:rPr>
                        <a:t>Invent</a:t>
                      </a:r>
                      <a:endParaRPr sz="2000" b="1"/>
                    </a:p>
                    <a:p>
                      <a:r>
                        <a:rPr sz="2000" b="1">
                          <a:solidFill>
                            <a:srgbClr val="000000"/>
                          </a:solidFill>
                        </a:rPr>
                        <a:t>Experiment</a:t>
                      </a:r>
                      <a:endParaRPr sz="2000" b="1"/>
                    </a:p>
                    <a:p>
                      <a:r>
                        <a:rPr sz="2000" b="1">
                          <a:solidFill>
                            <a:srgbClr val="000000"/>
                          </a:solidFill>
                        </a:rPr>
                        <a:t>Discover</a:t>
                      </a:r>
                      <a:endParaRPr sz="2000" b="1"/>
                    </a:p>
                    <a:p>
                      <a:r>
                        <a:rPr sz="2000" b="1">
                          <a:solidFill>
                            <a:srgbClr val="000000"/>
                          </a:solidFill>
                        </a:rPr>
                        <a:t>Possibility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On the Move/ Transport past and present/ our local area/ maps/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1E988B8F-B076-8C24-33BD-89A688D152D4}"/>
              </a:ext>
            </a:extLst>
          </p:cNvPr>
          <p:cNvSpPr txBox="1"/>
          <p:nvPr/>
        </p:nvSpPr>
        <p:spPr>
          <a:xfrm>
            <a:off x="2298700" y="949816"/>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2" name="Picture 1" descr="The Sun Thief&#10;by Alice Hemming" title="The Sun Thief">
            <a:extLst>
              <a:ext uri="{FF2B5EF4-FFF2-40B4-BE49-F238E27FC236}">
                <a16:creationId xmlns:a16="http://schemas.microsoft.com/office/drawing/2014/main" id="{5F794C80-5D04-1500-7AED-821776E020D6}"/>
              </a:ext>
            </a:extLst>
          </p:cNvPr>
          <p:cNvPicPr>
            <a:picLocks noChangeAspect="1"/>
          </p:cNvPicPr>
          <p:nvPr/>
        </p:nvPicPr>
        <p:blipFill>
          <a:blip r:embed="rId4"/>
          <a:stretch>
            <a:fillRect/>
          </a:stretch>
        </p:blipFill>
        <p:spPr>
          <a:xfrm>
            <a:off x="3213100" y="2693984"/>
            <a:ext cx="1325880" cy="1496695"/>
          </a:xfrm>
          <a:prstGeom prst="rect">
            <a:avLst/>
          </a:prstGeom>
        </p:spPr>
      </p:pic>
      <p:pic>
        <p:nvPicPr>
          <p:cNvPr id="9" name="Picture 8" descr="Fletcher and the Stars&#10;by Julia Rawlinson" title="Fletcher and the Stars">
            <a:extLst>
              <a:ext uri="{FF2B5EF4-FFF2-40B4-BE49-F238E27FC236}">
                <a16:creationId xmlns:a16="http://schemas.microsoft.com/office/drawing/2014/main" id="{7BBDDF40-8769-AFD2-46FD-5F78A1B06240}"/>
              </a:ext>
            </a:extLst>
          </p:cNvPr>
          <p:cNvPicPr>
            <a:picLocks noChangeAspect="1"/>
          </p:cNvPicPr>
          <p:nvPr/>
        </p:nvPicPr>
        <p:blipFill>
          <a:blip r:embed="rId5"/>
          <a:stretch>
            <a:fillRect/>
          </a:stretch>
        </p:blipFill>
        <p:spPr>
          <a:xfrm>
            <a:off x="4966506" y="2547934"/>
            <a:ext cx="1325880" cy="1642745"/>
          </a:xfrm>
          <a:prstGeom prst="rect">
            <a:avLst/>
          </a:prstGeom>
        </p:spPr>
      </p:pic>
      <p:pic>
        <p:nvPicPr>
          <p:cNvPr id="11" name="Picture 10" descr="The Three Little Pigs&#10;Traditional tale" title="The Three Little Pigs">
            <a:extLst>
              <a:ext uri="{FF2B5EF4-FFF2-40B4-BE49-F238E27FC236}">
                <a16:creationId xmlns:a16="http://schemas.microsoft.com/office/drawing/2014/main" id="{B80E04A5-333A-D705-5FDD-E655ED0309FD}"/>
              </a:ext>
            </a:extLst>
          </p:cNvPr>
          <p:cNvPicPr>
            <a:picLocks noChangeAspect="1"/>
          </p:cNvPicPr>
          <p:nvPr/>
        </p:nvPicPr>
        <p:blipFill>
          <a:blip r:embed="rId6"/>
          <a:stretch>
            <a:fillRect/>
          </a:stretch>
        </p:blipFill>
        <p:spPr>
          <a:xfrm>
            <a:off x="6905005" y="2547934"/>
            <a:ext cx="1466431" cy="1556952"/>
          </a:xfrm>
          <a:prstGeom prst="rect">
            <a:avLst/>
          </a:prstGeom>
        </p:spPr>
      </p:pic>
      <p:pic>
        <p:nvPicPr>
          <p:cNvPr id="16" name="Picture 15" descr="Lost and Found&#10;by Oliver Jeffers" title="Lost and Found">
            <a:extLst>
              <a:ext uri="{FF2B5EF4-FFF2-40B4-BE49-F238E27FC236}">
                <a16:creationId xmlns:a16="http://schemas.microsoft.com/office/drawing/2014/main" id="{F0121CEE-C752-4442-1FB2-C37721B5E095}"/>
              </a:ext>
            </a:extLst>
          </p:cNvPr>
          <p:cNvPicPr>
            <a:picLocks noChangeAspect="1"/>
          </p:cNvPicPr>
          <p:nvPr/>
        </p:nvPicPr>
        <p:blipFill>
          <a:blip r:embed="rId7"/>
          <a:stretch>
            <a:fillRect/>
          </a:stretch>
        </p:blipFill>
        <p:spPr>
          <a:xfrm>
            <a:off x="10613328" y="2848094"/>
            <a:ext cx="1325880" cy="1275080"/>
          </a:xfrm>
          <a:prstGeom prst="rect">
            <a:avLst/>
          </a:prstGeom>
        </p:spPr>
      </p:pic>
      <p:pic>
        <p:nvPicPr>
          <p:cNvPr id="20" name="Picture 19" descr="Shiver Me Timbers!&#10;by Oakley Graham" title="Shiver Me Timbers!">
            <a:extLst>
              <a:ext uri="{FF2B5EF4-FFF2-40B4-BE49-F238E27FC236}">
                <a16:creationId xmlns:a16="http://schemas.microsoft.com/office/drawing/2014/main" id="{EE6562C4-48E3-7621-7D6F-88A6618FC1F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8696495" y="2683505"/>
            <a:ext cx="1371600" cy="1371600"/>
          </a:xfrm>
          <a:prstGeom prst="rect">
            <a:avLst/>
          </a:prstGeom>
          <a:noFill/>
          <a:ln>
            <a:noFill/>
          </a:ln>
        </p:spPr>
      </p:pic>
      <p:pic>
        <p:nvPicPr>
          <p:cNvPr id="21" name="Picture 20" descr="The Way Back Home&#10;by Oliver Jeffers" title="The Way Back Home"/>
          <p:cNvPicPr>
            <a:picLocks noChangeAspect="1"/>
          </p:cNvPicPr>
          <p:nvPr/>
        </p:nvPicPr>
        <p:blipFill>
          <a:blip r:embed="rId9"/>
          <a:stretch>
            <a:fillRect/>
          </a:stretch>
        </p:blipFill>
        <p:spPr>
          <a:xfrm>
            <a:off x="12366734" y="2701019"/>
            <a:ext cx="1325880" cy="1336572"/>
          </a:xfrm>
          <a:prstGeom prst="rect">
            <a:avLst/>
          </a:prstGeom>
        </p:spPr>
      </p:pic>
    </p:spTree>
    <p:extLst>
      <p:ext uri="{BB962C8B-B14F-4D97-AF65-F5344CB8AC3E}">
        <p14:creationId xmlns:p14="http://schemas.microsoft.com/office/powerpoint/2010/main" val="2108516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CCDA4-63BE-479F-8902-299CCE12FA97}"/>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CBB0F5B2-5FC1-9948-BA9D-AC321EE4B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86E0B9FB-7C02-00EF-9DD7-7D391A05E0C6}"/>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BA5B9238-184E-8620-E9F5-86C994A99154}"/>
              </a:ext>
            </a:extLst>
          </p:cNvPr>
          <p:cNvGraphicFramePr>
            <a:graphicFrameLocks noGrp="1"/>
          </p:cNvGraphicFramePr>
          <p:nvPr>
            <p:extLst>
              <p:ext uri="{D42A27DB-BD31-4B8C-83A1-F6EECF244321}">
                <p14:modId xmlns:p14="http://schemas.microsoft.com/office/powerpoint/2010/main" val="1068782256"/>
              </p:ext>
            </p:extLst>
          </p:nvPr>
        </p:nvGraphicFramePr>
        <p:xfrm>
          <a:off x="1013460" y="1955357"/>
          <a:ext cx="12926060" cy="6782683"/>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Spring 2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Enormous</a:t>
                      </a:r>
                      <a:endParaRPr sz="2000" b="1"/>
                    </a:p>
                    <a:p>
                      <a:r>
                        <a:rPr sz="2000" b="1">
                          <a:solidFill>
                            <a:srgbClr val="000000"/>
                          </a:solidFill>
                        </a:rPr>
                        <a:t>Roam</a:t>
                      </a:r>
                      <a:endParaRPr sz="2000" b="1"/>
                    </a:p>
                    <a:p>
                      <a:r>
                        <a:rPr sz="2000" b="1">
                          <a:solidFill>
                            <a:srgbClr val="000000"/>
                          </a:solidFill>
                        </a:rPr>
                        <a:t>Stomp</a:t>
                      </a:r>
                      <a:endParaRPr sz="2000" b="1"/>
                    </a:p>
                    <a:p>
                      <a:r>
                        <a:rPr sz="2000" b="1">
                          <a:solidFill>
                            <a:srgbClr val="000000"/>
                          </a:solidFill>
                        </a:rPr>
                        <a:t>Fierce</a:t>
                      </a:r>
                      <a:endParaRPr sz="2000" b="1"/>
                    </a:p>
                    <a:p>
                      <a:r>
                        <a:rPr sz="2000" b="1">
                          <a:solidFill>
                            <a:srgbClr val="000000"/>
                          </a:solidFill>
                        </a:rPr>
                        <a:t>Compare</a:t>
                      </a:r>
                      <a:endParaRPr sz="2000" b="1"/>
                    </a:p>
                    <a:p>
                      <a:r>
                        <a:rPr sz="2000" b="1">
                          <a:solidFill>
                            <a:srgbClr val="000000"/>
                          </a:solidFill>
                        </a:rPr>
                        <a:t>Extinct</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600" b="1">
                          <a:solidFill>
                            <a:srgbClr val="000000"/>
                          </a:solidFill>
                        </a:rPr>
                        <a:t>Climate</a:t>
                      </a:r>
                    </a:p>
                    <a:p>
                      <a:r>
                        <a:rPr sz="1600" b="1">
                          <a:solidFill>
                            <a:srgbClr val="000000"/>
                          </a:solidFill>
                        </a:rPr>
                        <a:t>Habitat</a:t>
                      </a:r>
                    </a:p>
                    <a:p>
                      <a:r>
                        <a:rPr sz="1600" b="1">
                          <a:solidFill>
                            <a:srgbClr val="000000"/>
                          </a:solidFill>
                        </a:rPr>
                        <a:t>Surprised</a:t>
                      </a:r>
                    </a:p>
                    <a:p>
                      <a:r>
                        <a:rPr sz="1600" b="1">
                          <a:solidFill>
                            <a:srgbClr val="000000"/>
                          </a:solidFill>
                        </a:rPr>
                        <a:t>Astonished </a:t>
                      </a:r>
                    </a:p>
                    <a:p>
                      <a:r>
                        <a:rPr sz="1600" b="1">
                          <a:solidFill>
                            <a:srgbClr val="000000"/>
                          </a:solidFill>
                        </a:rPr>
                        <a:t>Scrumptious </a:t>
                      </a:r>
                    </a:p>
                    <a:p>
                      <a:r>
                        <a:rPr sz="1600" b="1">
                          <a:solidFill>
                            <a:srgbClr val="000000"/>
                          </a:solidFill>
                        </a:rPr>
                        <a:t>Ripe</a:t>
                      </a:r>
                    </a:p>
                    <a:p>
                      <a:r>
                        <a:rPr sz="1600" b="1">
                          <a:solidFill>
                            <a:srgbClr val="000000"/>
                          </a:solidFill>
                        </a:rPr>
                        <a:t>Prickly</a:t>
                      </a:r>
                    </a:p>
                    <a:p>
                      <a:r>
                        <a:rPr sz="1600" b="1">
                          <a:solidFill>
                            <a:srgbClr val="000000"/>
                          </a:solidFill>
                        </a:rPr>
                        <a:t>Colourful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Drought </a:t>
                      </a:r>
                    </a:p>
                    <a:p>
                      <a:r>
                        <a:rPr sz="2000" b="1">
                          <a:solidFill>
                            <a:srgbClr val="000000"/>
                          </a:solidFill>
                        </a:rPr>
                        <a:t>Plains</a:t>
                      </a:r>
                    </a:p>
                    <a:p>
                      <a:r>
                        <a:rPr sz="2000" b="1">
                          <a:solidFill>
                            <a:srgbClr val="000000"/>
                          </a:solidFill>
                        </a:rPr>
                        <a:t>Slender</a:t>
                      </a:r>
                    </a:p>
                    <a:p>
                      <a:r>
                        <a:rPr sz="2000" b="1">
                          <a:solidFill>
                            <a:srgbClr val="000000"/>
                          </a:solidFill>
                        </a:rPr>
                        <a:t>Shimmer</a:t>
                      </a:r>
                    </a:p>
                    <a:p>
                      <a:r>
                        <a:rPr sz="2000" b="1">
                          <a:solidFill>
                            <a:srgbClr val="000000"/>
                          </a:solidFill>
                        </a:rPr>
                        <a:t>Arrow</a:t>
                      </a:r>
                    </a:p>
                    <a:p>
                      <a:r>
                        <a:rPr sz="2000" b="1">
                          <a:solidFill>
                            <a:srgbClr val="000000"/>
                          </a:solidFill>
                        </a:rPr>
                        <a:t>Raincloud </a:t>
                      </a:r>
                    </a:p>
                    <a:p>
                      <a:r>
                        <a:rPr sz="2000" b="1">
                          <a:solidFill>
                            <a:srgbClr val="000000"/>
                          </a:solidFill>
                        </a:rPr>
                        <a:t>Hero</a:t>
                      </a:r>
                    </a:p>
                    <a:p>
                      <a:r>
                        <a:rPr sz="2000" b="1">
                          <a:solidFill>
                            <a:srgbClr val="000000"/>
                          </a:solidFill>
                        </a:rPr>
                        <a:t>Folktale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Journey</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Comfort</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Explore</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Belong</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Remember</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Reunite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Mischief</a:t>
                      </a:r>
                    </a:p>
                    <a:p>
                      <a:r>
                        <a:rPr sz="2000" b="1">
                          <a:solidFill>
                            <a:srgbClr val="000000"/>
                          </a:solidFill>
                        </a:rPr>
                        <a:t>Frightened</a:t>
                      </a:r>
                    </a:p>
                    <a:p>
                      <a:r>
                        <a:rPr sz="2000" b="1">
                          <a:solidFill>
                            <a:srgbClr val="000000"/>
                          </a:solidFill>
                        </a:rPr>
                        <a:t>Terrible</a:t>
                      </a:r>
                    </a:p>
                    <a:p>
                      <a:r>
                        <a:rPr sz="2000" b="1">
                          <a:solidFill>
                            <a:srgbClr val="000000"/>
                          </a:solidFill>
                        </a:rPr>
                        <a:t>Super</a:t>
                      </a:r>
                    </a:p>
                    <a:p>
                      <a:r>
                        <a:rPr sz="2000" b="1">
                          <a:solidFill>
                            <a:srgbClr val="000000"/>
                          </a:solidFill>
                        </a:rPr>
                        <a:t>Rumpus</a:t>
                      </a:r>
                    </a:p>
                    <a:p>
                      <a:r>
                        <a:rPr sz="2000" b="1">
                          <a:solidFill>
                            <a:srgbClr val="000000"/>
                          </a:solidFill>
                        </a:rPr>
                        <a:t>Gnash</a:t>
                      </a:r>
                    </a:p>
                    <a:p>
                      <a:r>
                        <a:rPr sz="2000" b="1">
                          <a:solidFill>
                            <a:srgbClr val="000000"/>
                          </a:solidFill>
                        </a:rPr>
                        <a:t>Tamed</a:t>
                      </a:r>
                    </a:p>
                    <a:p>
                      <a:r>
                        <a:rPr sz="2000" b="1">
                          <a:solidFill>
                            <a:srgbClr val="000000"/>
                          </a:solidFill>
                        </a:rPr>
                        <a:t>Supper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Familiar</a:t>
                      </a:r>
                      <a:endParaRPr sz="2000" b="1"/>
                    </a:p>
                    <a:p>
                      <a:r>
                        <a:rPr sz="2000" b="1">
                          <a:solidFill>
                            <a:srgbClr val="000000"/>
                          </a:solidFill>
                        </a:rPr>
                        <a:t>Peculiar</a:t>
                      </a:r>
                      <a:endParaRPr sz="2000" b="1"/>
                    </a:p>
                    <a:p>
                      <a:r>
                        <a:rPr sz="2000" b="1">
                          <a:solidFill>
                            <a:srgbClr val="000000"/>
                          </a:solidFill>
                        </a:rPr>
                        <a:t>Whisper</a:t>
                      </a:r>
                      <a:endParaRPr sz="2000" b="1"/>
                    </a:p>
                    <a:p>
                      <a:r>
                        <a:rPr sz="2000" b="1">
                          <a:solidFill>
                            <a:srgbClr val="000000"/>
                          </a:solidFill>
                        </a:rPr>
                        <a:t>Wonder</a:t>
                      </a:r>
                      <a:endParaRPr sz="2000" b="1"/>
                    </a:p>
                    <a:p>
                      <a:r>
                        <a:rPr sz="2000" b="1">
                          <a:solidFill>
                            <a:srgbClr val="000000"/>
                          </a:solidFill>
                        </a:rPr>
                        <a:t>Imagine</a:t>
                      </a:r>
                      <a:endParaRPr sz="2000" b="1"/>
                    </a:p>
                    <a:p>
                      <a:r>
                        <a:rPr sz="2000" b="1">
                          <a:solidFill>
                            <a:srgbClr val="000000"/>
                          </a:solidFill>
                        </a:rPr>
                        <a:t>Notice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All Creatures Great and Small/ Animals around the world/Comparing habitats/Seasonal Changes-Spring/ Easter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B8439126-87B1-5FAC-CD78-707F02E5E533}"/>
              </a:ext>
            </a:extLst>
          </p:cNvPr>
          <p:cNvSpPr txBox="1"/>
          <p:nvPr/>
        </p:nvSpPr>
        <p:spPr>
          <a:xfrm>
            <a:off x="1765300" y="928973"/>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9" name="Picture 8" descr="Handa's Surprise&#10;by Eileen Browne" title="Handa's Surprise">
            <a:extLst>
              <a:ext uri="{FF2B5EF4-FFF2-40B4-BE49-F238E27FC236}">
                <a16:creationId xmlns:a16="http://schemas.microsoft.com/office/drawing/2014/main" id="{155C25A2-EA20-E337-44C0-D46D36224BD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07368" y="2989772"/>
            <a:ext cx="1611686" cy="1223688"/>
          </a:xfrm>
          <a:prstGeom prst="rect">
            <a:avLst/>
          </a:prstGeom>
          <a:noFill/>
          <a:ln>
            <a:noFill/>
          </a:ln>
        </p:spPr>
      </p:pic>
      <p:pic>
        <p:nvPicPr>
          <p:cNvPr id="15" name="Picture 14" descr="Bringing the Rain to Kapiti Plain&#10;by Verna Aardema" title="Bringing the Rain to Kapiti Plain">
            <a:extLst>
              <a:ext uri="{FF2B5EF4-FFF2-40B4-BE49-F238E27FC236}">
                <a16:creationId xmlns:a16="http://schemas.microsoft.com/office/drawing/2014/main" id="{D42FDD01-C448-EEF7-EA02-2B833B6F92FB}"/>
              </a:ext>
            </a:extLst>
          </p:cNvPr>
          <p:cNvPicPr>
            <a:picLocks noChangeAspect="1"/>
          </p:cNvPicPr>
          <p:nvPr/>
        </p:nvPicPr>
        <p:blipFill>
          <a:blip r:embed="rId5"/>
          <a:stretch>
            <a:fillRect/>
          </a:stretch>
        </p:blipFill>
        <p:spPr>
          <a:xfrm>
            <a:off x="6653817" y="2956752"/>
            <a:ext cx="1628513" cy="1280348"/>
          </a:xfrm>
          <a:prstGeom prst="rect">
            <a:avLst/>
          </a:prstGeom>
        </p:spPr>
      </p:pic>
      <p:pic>
        <p:nvPicPr>
          <p:cNvPr id="17" name="Picture 16" descr="Where the Wild Things Are&#10;by Maurice Sendak" title="Where the Wild Things Are">
            <a:extLst>
              <a:ext uri="{FF2B5EF4-FFF2-40B4-BE49-F238E27FC236}">
                <a16:creationId xmlns:a16="http://schemas.microsoft.com/office/drawing/2014/main" id="{51B83134-2FB8-DD5E-8C41-7119D1E08641}"/>
              </a:ext>
            </a:extLst>
          </p:cNvPr>
          <p:cNvPicPr>
            <a:picLocks noChangeAspect="1"/>
          </p:cNvPicPr>
          <p:nvPr/>
        </p:nvPicPr>
        <p:blipFill>
          <a:blip r:embed="rId6"/>
          <a:stretch>
            <a:fillRect/>
          </a:stretch>
        </p:blipFill>
        <p:spPr>
          <a:xfrm>
            <a:off x="10377919" y="2886445"/>
            <a:ext cx="1624493" cy="1501270"/>
          </a:xfrm>
          <a:prstGeom prst="rect">
            <a:avLst/>
          </a:prstGeom>
        </p:spPr>
      </p:pic>
      <p:pic>
        <p:nvPicPr>
          <p:cNvPr id="20" name="Picture 19">
            <a:extLst>
              <a:ext uri="{FF2B5EF4-FFF2-40B4-BE49-F238E27FC236}">
                <a16:creationId xmlns:a16="http://schemas.microsoft.com/office/drawing/2014/main" id="{0E61AD4F-02A1-C876-A839-F4477863B559}"/>
              </a:ext>
            </a:extLst>
          </p:cNvPr>
          <p:cNvPicPr>
            <a:picLocks noChangeAspect="1"/>
          </p:cNvPicPr>
          <p:nvPr/>
        </p:nvPicPr>
        <p:blipFill>
          <a:blip r:embed="rId7"/>
          <a:stretch>
            <a:fillRect/>
          </a:stretch>
        </p:blipFill>
        <p:spPr>
          <a:xfrm>
            <a:off x="469900" y="10012219"/>
            <a:ext cx="1079145" cy="389536"/>
          </a:xfrm>
          <a:prstGeom prst="rect">
            <a:avLst/>
          </a:prstGeom>
        </p:spPr>
      </p:pic>
      <p:pic>
        <p:nvPicPr>
          <p:cNvPr id="2" name="Picture 1" descr="The Street Beneath My Feet&#10;by Charlotte Guillain" title="The Street Beneath My Feet">
            <a:extLst>
              <a:ext uri="{FF2B5EF4-FFF2-40B4-BE49-F238E27FC236}">
                <a16:creationId xmlns:a16="http://schemas.microsoft.com/office/drawing/2014/main" id="{5B09F156-4CFD-A1BD-7837-F8654CD75F66}"/>
              </a:ext>
            </a:extLst>
          </p:cNvPr>
          <p:cNvPicPr>
            <a:picLocks noChangeAspect="1"/>
          </p:cNvPicPr>
          <p:nvPr/>
        </p:nvPicPr>
        <p:blipFill>
          <a:blip r:embed="rId8"/>
          <a:stretch>
            <a:fillRect/>
          </a:stretch>
        </p:blipFill>
        <p:spPr>
          <a:xfrm>
            <a:off x="12255707" y="2653426"/>
            <a:ext cx="1325245" cy="1725930"/>
          </a:xfrm>
          <a:prstGeom prst="rect">
            <a:avLst/>
          </a:prstGeom>
        </p:spPr>
      </p:pic>
      <p:pic>
        <p:nvPicPr>
          <p:cNvPr id="7" name="Picture 6" descr="Meet the Dinosaurs&#10;by Caryl Hart" title="Meet the Dinosaurs">
            <a:extLst>
              <a:ext uri="{FF2B5EF4-FFF2-40B4-BE49-F238E27FC236}">
                <a16:creationId xmlns:a16="http://schemas.microsoft.com/office/drawing/2014/main" id="{09E89ED6-CC3C-189B-2C90-EDABE94D08FA}"/>
              </a:ext>
            </a:extLst>
          </p:cNvPr>
          <p:cNvPicPr>
            <a:picLocks noChangeAspect="1"/>
          </p:cNvPicPr>
          <p:nvPr/>
        </p:nvPicPr>
        <p:blipFill>
          <a:blip r:embed="rId9"/>
          <a:stretch>
            <a:fillRect/>
          </a:stretch>
        </p:blipFill>
        <p:spPr>
          <a:xfrm>
            <a:off x="3032829" y="2697888"/>
            <a:ext cx="1325245" cy="1694815"/>
          </a:xfrm>
          <a:prstGeom prst="rect">
            <a:avLst/>
          </a:prstGeom>
        </p:spPr>
      </p:pic>
      <p:pic>
        <p:nvPicPr>
          <p:cNvPr id="12" name="Picture 11" descr="The Everywhere Bear&#10;by Julia Donaldson" title="The Everywhere Bear">
            <a:extLst>
              <a:ext uri="{FF2B5EF4-FFF2-40B4-BE49-F238E27FC236}">
                <a16:creationId xmlns:a16="http://schemas.microsoft.com/office/drawing/2014/main" id="{FF9AD39D-D9BC-8514-1D29-6C9DA5E0B47A}"/>
              </a:ext>
            </a:extLst>
          </p:cNvPr>
          <p:cNvPicPr>
            <a:picLocks noChangeAspect="1"/>
          </p:cNvPicPr>
          <p:nvPr/>
        </p:nvPicPr>
        <p:blipFill>
          <a:blip r:embed="rId10"/>
          <a:stretch>
            <a:fillRect/>
          </a:stretch>
        </p:blipFill>
        <p:spPr>
          <a:xfrm>
            <a:off x="8799379" y="2697888"/>
            <a:ext cx="1325245" cy="1626870"/>
          </a:xfrm>
          <a:prstGeom prst="rect">
            <a:avLst/>
          </a:prstGeom>
        </p:spPr>
      </p:pic>
    </p:spTree>
    <p:extLst>
      <p:ext uri="{BB962C8B-B14F-4D97-AF65-F5344CB8AC3E}">
        <p14:creationId xmlns:p14="http://schemas.microsoft.com/office/powerpoint/2010/main" val="1923905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5020E-94BC-9102-A912-024DE309B5AB}"/>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7834B953-4F0A-E55D-CBBD-7FD69D9F21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5F5C8083-3BF9-6062-C54F-C68813FFECDC}"/>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A11448E6-0FFD-3965-25EB-99014E9FC680}"/>
              </a:ext>
            </a:extLst>
          </p:cNvPr>
          <p:cNvGraphicFramePr>
            <a:graphicFrameLocks noGrp="1"/>
          </p:cNvGraphicFramePr>
          <p:nvPr>
            <p:extLst>
              <p:ext uri="{D42A27DB-BD31-4B8C-83A1-F6EECF244321}">
                <p14:modId xmlns:p14="http://schemas.microsoft.com/office/powerpoint/2010/main" val="4108680944"/>
              </p:ext>
            </p:extLst>
          </p:nvPr>
        </p:nvGraphicFramePr>
        <p:xfrm>
          <a:off x="1013460" y="1955357"/>
          <a:ext cx="12926060" cy="6654052"/>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Spring 2 (B)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Fierce </a:t>
                      </a:r>
                    </a:p>
                    <a:p>
                      <a:r>
                        <a:rPr sz="2000" b="1">
                          <a:solidFill>
                            <a:srgbClr val="000000"/>
                          </a:solidFill>
                        </a:rPr>
                        <a:t>Grumpy</a:t>
                      </a:r>
                    </a:p>
                    <a:p>
                      <a:r>
                        <a:rPr sz="2000" b="1">
                          <a:solidFill>
                            <a:srgbClr val="000000"/>
                          </a:solidFill>
                        </a:rPr>
                        <a:t>Scary</a:t>
                      </a:r>
                    </a:p>
                    <a:p>
                      <a:r>
                        <a:rPr sz="2000" b="1">
                          <a:solidFill>
                            <a:srgbClr val="000000"/>
                          </a:solidFill>
                        </a:rPr>
                        <a:t>Jumpy</a:t>
                      </a:r>
                    </a:p>
                    <a:p>
                      <a:r>
                        <a:rPr sz="2000" b="1">
                          <a:solidFill>
                            <a:srgbClr val="000000"/>
                          </a:solidFill>
                        </a:rPr>
                        <a:t>Tall</a:t>
                      </a:r>
                    </a:p>
                    <a:p>
                      <a:r>
                        <a:rPr sz="2000" b="1">
                          <a:solidFill>
                            <a:srgbClr val="000000"/>
                          </a:solidFill>
                        </a:rPr>
                        <a:t>Heavy </a:t>
                      </a:r>
                    </a:p>
                    <a:p>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Curious</a:t>
                      </a:r>
                      <a:endParaRPr sz="2000" b="1"/>
                    </a:p>
                    <a:p>
                      <a:r>
                        <a:rPr sz="2000" b="1">
                          <a:solidFill>
                            <a:srgbClr val="000000"/>
                          </a:solidFill>
                        </a:rPr>
                        <a:t>Intrude</a:t>
                      </a:r>
                      <a:endParaRPr sz="2000" b="1"/>
                    </a:p>
                    <a:p>
                      <a:r>
                        <a:rPr sz="2000" b="1">
                          <a:solidFill>
                            <a:srgbClr val="000000"/>
                          </a:solidFill>
                        </a:rPr>
                        <a:t>Discover</a:t>
                      </a:r>
                      <a:endParaRPr sz="2000" b="1"/>
                    </a:p>
                    <a:p>
                      <a:r>
                        <a:rPr sz="2000" b="1">
                          <a:solidFill>
                            <a:srgbClr val="000000"/>
                          </a:solidFill>
                        </a:rPr>
                        <a:t>Bewildered</a:t>
                      </a:r>
                      <a:endParaRPr sz="2000" b="1"/>
                    </a:p>
                    <a:p>
                      <a:r>
                        <a:rPr sz="2000" b="1">
                          <a:solidFill>
                            <a:srgbClr val="000000"/>
                          </a:solidFill>
                        </a:rPr>
                        <a:t>Startled</a:t>
                      </a:r>
                      <a:endParaRPr sz="2000" b="1"/>
                    </a:p>
                    <a:p>
                      <a:r>
                        <a:rPr sz="2000" b="1">
                          <a:solidFill>
                            <a:srgbClr val="000000"/>
                          </a:solidFill>
                        </a:rPr>
                        <a:t>Escape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Discover</a:t>
                      </a:r>
                      <a:endParaRPr sz="2000" b="1"/>
                    </a:p>
                    <a:p>
                      <a:r>
                        <a:rPr sz="2000" b="1">
                          <a:solidFill>
                            <a:srgbClr val="000000"/>
                          </a:solidFill>
                        </a:rPr>
                        <a:t>Ancient</a:t>
                      </a:r>
                      <a:endParaRPr sz="2000" b="1"/>
                    </a:p>
                    <a:p>
                      <a:r>
                        <a:rPr sz="2000" b="1">
                          <a:solidFill>
                            <a:srgbClr val="000000"/>
                          </a:solidFill>
                        </a:rPr>
                        <a:t>Enormous</a:t>
                      </a:r>
                      <a:endParaRPr sz="2000" b="1"/>
                    </a:p>
                    <a:p>
                      <a:r>
                        <a:rPr sz="2000" b="1">
                          <a:solidFill>
                            <a:srgbClr val="000000"/>
                          </a:solidFill>
                        </a:rPr>
                        <a:t>Excavate</a:t>
                      </a:r>
                      <a:endParaRPr sz="2000" b="1"/>
                    </a:p>
                    <a:p>
                      <a:r>
                        <a:rPr sz="2000" b="1">
                          <a:solidFill>
                            <a:srgbClr val="000000"/>
                          </a:solidFill>
                        </a:rPr>
                        <a:t>Examine</a:t>
                      </a:r>
                      <a:endParaRPr sz="2000" b="1"/>
                    </a:p>
                    <a:p>
                      <a:r>
                        <a:rPr sz="2000" b="1">
                          <a:solidFill>
                            <a:srgbClr val="000000"/>
                          </a:solidFill>
                        </a:rPr>
                        <a:t>Reconstruct</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Inconsiderate</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Bully</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Annoyed</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Domesticated</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Wild</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Camouflage</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Outsmarted </a:t>
                      </a:r>
                    </a:p>
                    <a:p>
                      <a:pPr marL="0" marR="0" lvl="0" indent="0" algn="l" defTabSz="914400">
                        <a:lnSpc>
                          <a:spcPct val="100000"/>
                        </a:lnSpc>
                        <a:spcBef>
                          <a:spcPts val="0"/>
                        </a:spcBef>
                        <a:spcAft>
                          <a:spcPts val="0"/>
                        </a:spcAft>
                        <a:buClrTx/>
                        <a:buSzTx/>
                        <a:buFontTx/>
                        <a:buNone/>
                      </a:pPr>
                      <a:r>
                        <a:rPr sz="1600" b="1" i="0">
                          <a:solidFill>
                            <a:srgbClr val="000000"/>
                          </a:solidFill>
                          <a:latin typeface="+mn-lt"/>
                          <a:ea typeface="+mn-lt"/>
                          <a:cs typeface="+mn-lt"/>
                        </a:rPr>
                        <a:t>Lesson learned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rPr>
                        <a:t>Dazzling</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Hopeful</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Discover</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Curious</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Delicate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Vanish</a:t>
                      </a:r>
                      <a:endParaRPr sz="2000" b="1" i="0" kern="120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600" b="1">
                          <a:solidFill>
                            <a:srgbClr val="000000"/>
                          </a:solidFill>
                        </a:rPr>
                        <a:t>Mischievous </a:t>
                      </a:r>
                    </a:p>
                    <a:p>
                      <a:r>
                        <a:rPr sz="1600" b="1">
                          <a:solidFill>
                            <a:srgbClr val="000000"/>
                          </a:solidFill>
                        </a:rPr>
                        <a:t>Anguish</a:t>
                      </a:r>
                    </a:p>
                    <a:p>
                      <a:r>
                        <a:rPr sz="1600" b="1">
                          <a:solidFill>
                            <a:srgbClr val="000000"/>
                          </a:solidFill>
                        </a:rPr>
                        <a:t>Superpower</a:t>
                      </a:r>
                    </a:p>
                    <a:p>
                      <a:r>
                        <a:rPr sz="1600" b="1">
                          <a:solidFill>
                            <a:srgbClr val="000000"/>
                          </a:solidFill>
                        </a:rPr>
                        <a:t>Rescued</a:t>
                      </a:r>
                    </a:p>
                    <a:p>
                      <a:r>
                        <a:rPr sz="1600" b="1">
                          <a:solidFill>
                            <a:srgbClr val="000000"/>
                          </a:solidFill>
                        </a:rPr>
                        <a:t>Livid</a:t>
                      </a:r>
                    </a:p>
                    <a:p>
                      <a:r>
                        <a:rPr sz="1600" b="1">
                          <a:solidFill>
                            <a:srgbClr val="000000"/>
                          </a:solidFill>
                        </a:rPr>
                        <a:t>Fooled</a:t>
                      </a:r>
                    </a:p>
                    <a:p>
                      <a:r>
                        <a:rPr sz="1600" b="1">
                          <a:solidFill>
                            <a:srgbClr val="000000"/>
                          </a:solidFill>
                        </a:rPr>
                        <a:t>Distracted</a:t>
                      </a:r>
                    </a:p>
                    <a:p>
                      <a:r>
                        <a:rPr sz="1600" b="1">
                          <a:solidFill>
                            <a:srgbClr val="000000"/>
                          </a:solidFill>
                        </a:rPr>
                        <a:t>Disguise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All Creatures Great and Small/ Animals around the world/Comparing habitats/Seasonal Changes-Spring/ Easter/Diversity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3B9B2C2B-0B14-373A-326A-2644CD6A7B65}"/>
              </a:ext>
            </a:extLst>
          </p:cNvPr>
          <p:cNvSpPr txBox="1"/>
          <p:nvPr/>
        </p:nvSpPr>
        <p:spPr>
          <a:xfrm>
            <a:off x="1765300" y="928973"/>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10" name="Picture 9" descr="Crafty Chameleon&#10;by Mwenye Hadithi" title="Crafty Chameleon">
            <a:extLst>
              <a:ext uri="{FF2B5EF4-FFF2-40B4-BE49-F238E27FC236}">
                <a16:creationId xmlns:a16="http://schemas.microsoft.com/office/drawing/2014/main" id="{F7C7474D-A40D-E06B-A75C-BE477DD20F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72864" y="2759259"/>
            <a:ext cx="1317061" cy="1643589"/>
          </a:xfrm>
          <a:prstGeom prst="rect">
            <a:avLst/>
          </a:prstGeom>
          <a:noFill/>
          <a:ln>
            <a:noFill/>
          </a:ln>
        </p:spPr>
      </p:pic>
      <p:pic>
        <p:nvPicPr>
          <p:cNvPr id="11" name="Picture 10" descr="Supertato&#10;by Sue Hendra and Paul Linnet" title="Supertato">
            <a:extLst>
              <a:ext uri="{FF2B5EF4-FFF2-40B4-BE49-F238E27FC236}">
                <a16:creationId xmlns:a16="http://schemas.microsoft.com/office/drawing/2014/main" id="{B740445A-39FF-0192-6A7F-0DDDD616360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335439" y="2761800"/>
            <a:ext cx="1317061" cy="1643589"/>
          </a:xfrm>
          <a:prstGeom prst="rect">
            <a:avLst/>
          </a:prstGeom>
          <a:noFill/>
          <a:ln>
            <a:noFill/>
          </a:ln>
        </p:spPr>
      </p:pic>
      <p:pic>
        <p:nvPicPr>
          <p:cNvPr id="20" name="Picture 19">
            <a:extLst>
              <a:ext uri="{FF2B5EF4-FFF2-40B4-BE49-F238E27FC236}">
                <a16:creationId xmlns:a16="http://schemas.microsoft.com/office/drawing/2014/main" id="{6E97C6FA-C941-A541-6175-253175FECB22}"/>
              </a:ext>
            </a:extLst>
          </p:cNvPr>
          <p:cNvPicPr>
            <a:picLocks noChangeAspect="1"/>
          </p:cNvPicPr>
          <p:nvPr/>
        </p:nvPicPr>
        <p:blipFill>
          <a:blip r:embed="rId6"/>
          <a:stretch>
            <a:fillRect/>
          </a:stretch>
        </p:blipFill>
        <p:spPr>
          <a:xfrm>
            <a:off x="469900" y="10012219"/>
            <a:ext cx="1079145" cy="389536"/>
          </a:xfrm>
          <a:prstGeom prst="rect">
            <a:avLst/>
          </a:prstGeom>
        </p:spPr>
      </p:pic>
      <p:pic>
        <p:nvPicPr>
          <p:cNvPr id="7" name="Picture 6" descr="Dear Zoo&#10;by Rod Campbell" title="Dear Zoo">
            <a:extLst>
              <a:ext uri="{FF2B5EF4-FFF2-40B4-BE49-F238E27FC236}">
                <a16:creationId xmlns:a16="http://schemas.microsoft.com/office/drawing/2014/main" id="{A28E36AE-7E26-B064-82E9-F5548CADFAEB}"/>
              </a:ext>
            </a:extLst>
          </p:cNvPr>
          <p:cNvPicPr>
            <a:picLocks noChangeAspect="1"/>
          </p:cNvPicPr>
          <p:nvPr/>
        </p:nvPicPr>
        <p:blipFill>
          <a:blip r:embed="rId7"/>
          <a:stretch>
            <a:fillRect/>
          </a:stretch>
        </p:blipFill>
        <p:spPr>
          <a:xfrm>
            <a:off x="3205295" y="2877240"/>
            <a:ext cx="1336220" cy="1336220"/>
          </a:xfrm>
          <a:prstGeom prst="rect">
            <a:avLst/>
          </a:prstGeom>
        </p:spPr>
      </p:pic>
      <p:pic>
        <p:nvPicPr>
          <p:cNvPr id="12" name="Picture 11" descr="Goldilocks and the Three Crocodiles&#10;by Michael Rosen" title="Goldilocks and the Three Crocodiles">
            <a:extLst>
              <a:ext uri="{FF2B5EF4-FFF2-40B4-BE49-F238E27FC236}">
                <a16:creationId xmlns:a16="http://schemas.microsoft.com/office/drawing/2014/main" id="{D33056EB-D263-D83D-03AF-7EB2C4E340BE}"/>
              </a:ext>
            </a:extLst>
          </p:cNvPr>
          <p:cNvPicPr>
            <a:picLocks noChangeAspect="1"/>
          </p:cNvPicPr>
          <p:nvPr/>
        </p:nvPicPr>
        <p:blipFill>
          <a:blip r:embed="rId8"/>
          <a:stretch>
            <a:fillRect/>
          </a:stretch>
        </p:blipFill>
        <p:spPr>
          <a:xfrm>
            <a:off x="4929509" y="2759259"/>
            <a:ext cx="1325245" cy="1312545"/>
          </a:xfrm>
          <a:prstGeom prst="rect">
            <a:avLst/>
          </a:prstGeom>
        </p:spPr>
      </p:pic>
      <p:pic>
        <p:nvPicPr>
          <p:cNvPr id="13" name="Picture 12" descr="Maisie Jones and the Dinosaur Bones&#10;by Lily Murray" title="Maisie Jones and the Dinosaur Bones">
            <a:extLst>
              <a:ext uri="{FF2B5EF4-FFF2-40B4-BE49-F238E27FC236}">
                <a16:creationId xmlns:a16="http://schemas.microsoft.com/office/drawing/2014/main" id="{94AB4CFB-6045-5B10-1294-EE3179522974}"/>
              </a:ext>
            </a:extLst>
          </p:cNvPr>
          <p:cNvPicPr>
            <a:picLocks noChangeAspect="1"/>
          </p:cNvPicPr>
          <p:nvPr/>
        </p:nvPicPr>
        <p:blipFill>
          <a:blip r:embed="rId9"/>
          <a:stretch>
            <a:fillRect/>
          </a:stretch>
        </p:blipFill>
        <p:spPr>
          <a:xfrm>
            <a:off x="6684609" y="2771959"/>
            <a:ext cx="1325245" cy="1334770"/>
          </a:xfrm>
          <a:prstGeom prst="rect">
            <a:avLst/>
          </a:prstGeom>
        </p:spPr>
      </p:pic>
      <p:pic>
        <p:nvPicPr>
          <p:cNvPr id="21" name="Picture 20" descr="Fletcher and the Rainbow&#10;by Julia Rawlinson" title="Fletcher and the Rainbow"/>
          <p:cNvPicPr>
            <a:picLocks noChangeAspect="1"/>
          </p:cNvPicPr>
          <p:nvPr/>
        </p:nvPicPr>
        <p:blipFill>
          <a:blip r:embed="rId10"/>
          <a:stretch>
            <a:fillRect/>
          </a:stretch>
        </p:blipFill>
        <p:spPr>
          <a:xfrm>
            <a:off x="10601854" y="3008516"/>
            <a:ext cx="1325245" cy="1233805"/>
          </a:xfrm>
          <a:prstGeom prst="rect">
            <a:avLst/>
          </a:prstGeom>
        </p:spPr>
      </p:pic>
    </p:spTree>
    <p:extLst>
      <p:ext uri="{BB962C8B-B14F-4D97-AF65-F5344CB8AC3E}">
        <p14:creationId xmlns:p14="http://schemas.microsoft.com/office/powerpoint/2010/main" val="33277135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DCB14-2623-3E99-3FAB-9B7F822940D0}"/>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9C8FC974-49A4-7FA3-BB61-7B4C4B0F0C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31945C38-89A5-AECF-4D3D-98FE81872453}"/>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DC24508C-A923-D378-63ED-BDF788B82A66}"/>
              </a:ext>
            </a:extLst>
          </p:cNvPr>
          <p:cNvGraphicFramePr>
            <a:graphicFrameLocks noGrp="1"/>
          </p:cNvGraphicFramePr>
          <p:nvPr>
            <p:extLst>
              <p:ext uri="{D42A27DB-BD31-4B8C-83A1-F6EECF244321}">
                <p14:modId xmlns:p14="http://schemas.microsoft.com/office/powerpoint/2010/main" val="1564442872"/>
              </p:ext>
            </p:extLst>
          </p:nvPr>
        </p:nvGraphicFramePr>
        <p:xfrm>
          <a:off x="1013460" y="1955357"/>
          <a:ext cx="12926060" cy="6654052"/>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846580">
                  <a:extLst>
                    <a:ext uri="{9D8B030D-6E8A-4147-A177-3AD203B41FA5}">
                      <a16:colId xmlns:a16="http://schemas.microsoft.com/office/drawing/2014/main" val="2476362153"/>
                    </a:ext>
                  </a:extLst>
                </a:gridCol>
                <a:gridCol w="184658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Spring 2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Enormous</a:t>
                      </a:r>
                      <a:endParaRPr sz="2000" b="1"/>
                    </a:p>
                    <a:p>
                      <a:r>
                        <a:rPr sz="2000" b="1">
                          <a:solidFill>
                            <a:srgbClr val="000000"/>
                          </a:solidFill>
                        </a:rPr>
                        <a:t>Thunderous</a:t>
                      </a:r>
                      <a:endParaRPr sz="2000" b="1"/>
                    </a:p>
                    <a:p>
                      <a:r>
                        <a:rPr sz="2000" b="1">
                          <a:solidFill>
                            <a:srgbClr val="000000"/>
                          </a:solidFill>
                        </a:rPr>
                        <a:t>Stomp</a:t>
                      </a:r>
                      <a:endParaRPr sz="2000" b="1"/>
                    </a:p>
                    <a:p>
                      <a:r>
                        <a:rPr sz="2000" b="1">
                          <a:solidFill>
                            <a:srgbClr val="000000"/>
                          </a:solidFill>
                        </a:rPr>
                        <a:t>Roam</a:t>
                      </a:r>
                      <a:endParaRPr sz="2000" b="1"/>
                    </a:p>
                    <a:p>
                      <a:r>
                        <a:rPr sz="2000" b="1">
                          <a:solidFill>
                            <a:srgbClr val="000000"/>
                          </a:solidFill>
                        </a:rPr>
                        <a:t>Fierce</a:t>
                      </a:r>
                      <a:endParaRPr sz="2000" b="1"/>
                    </a:p>
                    <a:p>
                      <a:r>
                        <a:rPr sz="2000" b="1">
                          <a:solidFill>
                            <a:srgbClr val="000000"/>
                          </a:solidFill>
                        </a:rPr>
                        <a:t>Extinct</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Reluctant</a:t>
                      </a:r>
                      <a:endParaRPr sz="2000" b="1"/>
                    </a:p>
                    <a:p>
                      <a:r>
                        <a:rPr sz="2000" b="1">
                          <a:solidFill>
                            <a:srgbClr val="000000"/>
                          </a:solidFill>
                        </a:rPr>
                        <a:t>Tempting</a:t>
                      </a:r>
                      <a:endParaRPr sz="2000" b="1"/>
                    </a:p>
                    <a:p>
                      <a:r>
                        <a:rPr sz="2000" b="1">
                          <a:solidFill>
                            <a:srgbClr val="000000"/>
                          </a:solidFill>
                        </a:rPr>
                        <a:t>Fresh</a:t>
                      </a:r>
                      <a:endParaRPr sz="2000" b="1"/>
                    </a:p>
                    <a:p>
                      <a:r>
                        <a:rPr sz="2000" b="1">
                          <a:solidFill>
                            <a:srgbClr val="000000"/>
                          </a:solidFill>
                        </a:rPr>
                        <a:t>Blend</a:t>
                      </a:r>
                      <a:endParaRPr sz="2000" b="1"/>
                    </a:p>
                    <a:p>
                      <a:r>
                        <a:rPr sz="2000" b="1">
                          <a:solidFill>
                            <a:srgbClr val="000000"/>
                          </a:solidFill>
                        </a:rPr>
                        <a:t>Delicious</a:t>
                      </a:r>
                      <a:endParaRPr sz="2000" b="1"/>
                    </a:p>
                    <a:p>
                      <a:r>
                        <a:rPr sz="2000" b="1">
                          <a:solidFill>
                            <a:srgbClr val="000000"/>
                          </a:solidFill>
                        </a:rPr>
                        <a:t>Discover</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Drizzle</a:t>
                      </a:r>
                      <a:endParaRPr sz="2000" b="1"/>
                    </a:p>
                    <a:p>
                      <a:r>
                        <a:rPr sz="2000" b="1">
                          <a:solidFill>
                            <a:srgbClr val="000000"/>
                          </a:solidFill>
                        </a:rPr>
                        <a:t>Downpour</a:t>
                      </a:r>
                      <a:endParaRPr sz="2000" b="1"/>
                    </a:p>
                    <a:p>
                      <a:r>
                        <a:rPr sz="2000" b="1">
                          <a:solidFill>
                            <a:srgbClr val="000000"/>
                          </a:solidFill>
                        </a:rPr>
                        <a:t>Gloomy</a:t>
                      </a:r>
                      <a:endParaRPr sz="2000" b="1"/>
                    </a:p>
                    <a:p>
                      <a:r>
                        <a:rPr sz="2000" b="1">
                          <a:solidFill>
                            <a:srgbClr val="000000"/>
                          </a:solidFill>
                        </a:rPr>
                        <a:t>Shelter</a:t>
                      </a:r>
                      <a:endParaRPr sz="2000" b="1"/>
                    </a:p>
                    <a:p>
                      <a:r>
                        <a:rPr sz="2000" b="1">
                          <a:solidFill>
                            <a:srgbClr val="000000"/>
                          </a:solidFill>
                        </a:rPr>
                        <a:t>Reflect</a:t>
                      </a:r>
                      <a:endParaRPr sz="2000" b="1"/>
                    </a:p>
                    <a:p>
                      <a:r>
                        <a:rPr sz="2000" b="1">
                          <a:solidFill>
                            <a:srgbClr val="000000"/>
                          </a:solidFill>
                        </a:rPr>
                        <a:t>Cheerful</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Generous</a:t>
                      </a:r>
                      <a:endParaRPr sz="2000" b="1"/>
                    </a:p>
                    <a:p>
                      <a:r>
                        <a:rPr sz="2000" b="1">
                          <a:solidFill>
                            <a:srgbClr val="000000"/>
                          </a:solidFill>
                        </a:rPr>
                        <a:t>Invite</a:t>
                      </a:r>
                      <a:endParaRPr sz="2000" b="1"/>
                    </a:p>
                    <a:p>
                      <a:r>
                        <a:rPr sz="2000" b="1">
                          <a:solidFill>
                            <a:srgbClr val="000000"/>
                          </a:solidFill>
                        </a:rPr>
                        <a:t>Gather</a:t>
                      </a:r>
                      <a:endParaRPr sz="2000" b="1"/>
                    </a:p>
                    <a:p>
                      <a:r>
                        <a:rPr sz="2000" b="1">
                          <a:solidFill>
                            <a:srgbClr val="000000"/>
                          </a:solidFill>
                        </a:rPr>
                        <a:t>Share</a:t>
                      </a:r>
                      <a:endParaRPr sz="2000" b="1"/>
                    </a:p>
                    <a:p>
                      <a:r>
                        <a:rPr sz="2000" b="1">
                          <a:solidFill>
                            <a:srgbClr val="000000"/>
                          </a:solidFill>
                        </a:rPr>
                        <a:t>Trust</a:t>
                      </a:r>
                      <a:endParaRPr sz="2000" b="1"/>
                    </a:p>
                    <a:p>
                      <a:r>
                        <a:rPr sz="2000" b="1">
                          <a:solidFill>
                            <a:srgbClr val="000000"/>
                          </a:solidFill>
                        </a:rPr>
                        <a:t>Community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600" b="1">
                          <a:solidFill>
                            <a:srgbClr val="000000"/>
                          </a:solidFill>
                        </a:rPr>
                        <a:t>Farmer</a:t>
                      </a:r>
                    </a:p>
                    <a:p>
                      <a:r>
                        <a:rPr sz="1600" b="1">
                          <a:solidFill>
                            <a:srgbClr val="000000"/>
                          </a:solidFill>
                        </a:rPr>
                        <a:t>Field</a:t>
                      </a:r>
                    </a:p>
                    <a:p>
                      <a:r>
                        <a:rPr sz="1600" b="1">
                          <a:solidFill>
                            <a:srgbClr val="000000"/>
                          </a:solidFill>
                        </a:rPr>
                        <a:t>Hardworking </a:t>
                      </a:r>
                    </a:p>
                    <a:p>
                      <a:r>
                        <a:rPr sz="1600" b="1">
                          <a:solidFill>
                            <a:srgbClr val="000000"/>
                          </a:solidFill>
                        </a:rPr>
                        <a:t>Deliver</a:t>
                      </a:r>
                    </a:p>
                    <a:p>
                      <a:r>
                        <a:rPr sz="1600" b="1">
                          <a:solidFill>
                            <a:srgbClr val="000000"/>
                          </a:solidFill>
                        </a:rPr>
                        <a:t>Exhausted</a:t>
                      </a:r>
                    </a:p>
                    <a:p>
                      <a:r>
                        <a:rPr sz="1600" b="1">
                          <a:solidFill>
                            <a:srgbClr val="000000"/>
                          </a:solidFill>
                        </a:rPr>
                        <a:t>Share</a:t>
                      </a:r>
                    </a:p>
                    <a:p>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Notice</a:t>
                      </a:r>
                    </a:p>
                    <a:p>
                      <a:r>
                        <a:rPr sz="2000" b="1">
                          <a:solidFill>
                            <a:srgbClr val="000000"/>
                          </a:solidFill>
                        </a:rPr>
                        <a:t>Spot</a:t>
                      </a:r>
                    </a:p>
                    <a:p>
                      <a:r>
                        <a:rPr sz="2000" b="1">
                          <a:solidFill>
                            <a:srgbClr val="000000"/>
                          </a:solidFill>
                        </a:rPr>
                        <a:t>Pattern </a:t>
                      </a:r>
                    </a:p>
                    <a:p>
                      <a:r>
                        <a:rPr sz="2000" b="1">
                          <a:solidFill>
                            <a:srgbClr val="000000"/>
                          </a:solidFill>
                        </a:rPr>
                        <a:t>Feathers</a:t>
                      </a:r>
                    </a:p>
                    <a:p>
                      <a:r>
                        <a:rPr sz="2000" b="1">
                          <a:solidFill>
                            <a:srgbClr val="000000"/>
                          </a:solidFill>
                        </a:rPr>
                        <a:t>Goldfish</a:t>
                      </a:r>
                    </a:p>
                    <a:p>
                      <a:r>
                        <a:rPr sz="2000" b="1">
                          <a:solidFill>
                            <a:srgbClr val="000000"/>
                          </a:solidFill>
                        </a:rPr>
                        <a:t>Repeat </a:t>
                      </a:r>
                    </a:p>
                    <a:p>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All Creatures Great and Small/ Animals around the world/Comparing habitats/Seasonal Changes-Spring/ Easter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E84AF09A-4A35-76A4-CE57-D4B582F46AA0}"/>
              </a:ext>
            </a:extLst>
          </p:cNvPr>
          <p:cNvSpPr txBox="1"/>
          <p:nvPr/>
        </p:nvSpPr>
        <p:spPr>
          <a:xfrm>
            <a:off x="1765300" y="928973"/>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20" name="Picture 19">
            <a:extLst>
              <a:ext uri="{FF2B5EF4-FFF2-40B4-BE49-F238E27FC236}">
                <a16:creationId xmlns:a16="http://schemas.microsoft.com/office/drawing/2014/main" id="{7CA85759-CFC5-F23B-D711-F553B74D0076}"/>
              </a:ext>
            </a:extLst>
          </p:cNvPr>
          <p:cNvPicPr>
            <a:picLocks noChangeAspect="1"/>
          </p:cNvPicPr>
          <p:nvPr/>
        </p:nvPicPr>
        <p:blipFill>
          <a:blip r:embed="rId4"/>
          <a:stretch>
            <a:fillRect/>
          </a:stretch>
        </p:blipFill>
        <p:spPr>
          <a:xfrm>
            <a:off x="469900" y="10012219"/>
            <a:ext cx="1079145" cy="389536"/>
          </a:xfrm>
          <a:prstGeom prst="rect">
            <a:avLst/>
          </a:prstGeom>
        </p:spPr>
      </p:pic>
      <p:pic>
        <p:nvPicPr>
          <p:cNvPr id="2" name="Picture 1" descr="Rumble, Rumble, Dinosaur&#10;by Katrina Charman" title="Rumble, Rumble, Dinosaur">
            <a:extLst>
              <a:ext uri="{FF2B5EF4-FFF2-40B4-BE49-F238E27FC236}">
                <a16:creationId xmlns:a16="http://schemas.microsoft.com/office/drawing/2014/main" id="{8E060BFB-6B24-A771-84D7-B3A65F12F87C}"/>
              </a:ext>
            </a:extLst>
          </p:cNvPr>
          <p:cNvPicPr>
            <a:picLocks noChangeAspect="1"/>
          </p:cNvPicPr>
          <p:nvPr/>
        </p:nvPicPr>
        <p:blipFill>
          <a:blip r:embed="rId5"/>
          <a:stretch>
            <a:fillRect/>
          </a:stretch>
        </p:blipFill>
        <p:spPr>
          <a:xfrm>
            <a:off x="3149096" y="2873715"/>
            <a:ext cx="1325245" cy="1164590"/>
          </a:xfrm>
          <a:prstGeom prst="rect">
            <a:avLst/>
          </a:prstGeom>
        </p:spPr>
      </p:pic>
      <p:pic>
        <p:nvPicPr>
          <p:cNvPr id="7" name="Picture 6" descr="Oliver's Milkshake&#10;by Vivian French" title="Oliver's Milkshake">
            <a:extLst>
              <a:ext uri="{FF2B5EF4-FFF2-40B4-BE49-F238E27FC236}">
                <a16:creationId xmlns:a16="http://schemas.microsoft.com/office/drawing/2014/main" id="{03099CD6-02AA-A89C-F5E4-D68405C654BD}"/>
              </a:ext>
            </a:extLst>
          </p:cNvPr>
          <p:cNvPicPr>
            <a:picLocks noChangeAspect="1"/>
          </p:cNvPicPr>
          <p:nvPr/>
        </p:nvPicPr>
        <p:blipFill>
          <a:blip r:embed="rId6"/>
          <a:stretch>
            <a:fillRect/>
          </a:stretch>
        </p:blipFill>
        <p:spPr>
          <a:xfrm>
            <a:off x="5061070" y="2805770"/>
            <a:ext cx="1325245" cy="1300480"/>
          </a:xfrm>
          <a:prstGeom prst="rect">
            <a:avLst/>
          </a:prstGeom>
        </p:spPr>
      </p:pic>
      <p:pic>
        <p:nvPicPr>
          <p:cNvPr id="12" name="Picture 11" descr="Rain&#10;by Sam Usher" title="Rain">
            <a:extLst>
              <a:ext uri="{FF2B5EF4-FFF2-40B4-BE49-F238E27FC236}">
                <a16:creationId xmlns:a16="http://schemas.microsoft.com/office/drawing/2014/main" id="{34FADE4E-3FF6-940C-0731-5CA4DA8ABE2E}"/>
              </a:ext>
            </a:extLst>
          </p:cNvPr>
          <p:cNvPicPr>
            <a:picLocks noChangeAspect="1"/>
          </p:cNvPicPr>
          <p:nvPr/>
        </p:nvPicPr>
        <p:blipFill>
          <a:blip r:embed="rId7"/>
          <a:stretch>
            <a:fillRect/>
          </a:stretch>
        </p:blipFill>
        <p:spPr>
          <a:xfrm>
            <a:off x="6737152" y="2616688"/>
            <a:ext cx="1325245" cy="1865630"/>
          </a:xfrm>
          <a:prstGeom prst="rect">
            <a:avLst/>
          </a:prstGeom>
        </p:spPr>
      </p:pic>
      <p:pic>
        <p:nvPicPr>
          <p:cNvPr id="21" name="Picture 20" descr="Mama Panya's Pancakes&#10;by Mary and Rich Chamberlin" title="Mama Panya's Pancakes"/>
          <p:cNvPicPr>
            <a:picLocks noChangeAspect="1"/>
          </p:cNvPicPr>
          <p:nvPr/>
        </p:nvPicPr>
        <p:blipFill>
          <a:blip r:embed="rId8"/>
          <a:stretch>
            <a:fillRect/>
          </a:stretch>
        </p:blipFill>
        <p:spPr>
          <a:xfrm>
            <a:off x="8662254" y="2805770"/>
            <a:ext cx="1325245" cy="1780540"/>
          </a:xfrm>
          <a:prstGeom prst="rect">
            <a:avLst/>
          </a:prstGeom>
        </p:spPr>
      </p:pic>
      <p:pic>
        <p:nvPicPr>
          <p:cNvPr id="16" name="Picture 15" descr="Farmer Duck&#10;by Martin Waddell" title="Farmer Duck">
            <a:extLst>
              <a:ext uri="{FF2B5EF4-FFF2-40B4-BE49-F238E27FC236}">
                <a16:creationId xmlns:a16="http://schemas.microsoft.com/office/drawing/2014/main" id="{D553037A-3ED7-FD2A-6D6D-9E64EFD7E4A7}"/>
              </a:ext>
            </a:extLst>
          </p:cNvPr>
          <p:cNvPicPr>
            <a:picLocks noChangeAspect="1"/>
          </p:cNvPicPr>
          <p:nvPr/>
        </p:nvPicPr>
        <p:blipFill>
          <a:blip r:embed="rId9"/>
          <a:stretch>
            <a:fillRect/>
          </a:stretch>
        </p:blipFill>
        <p:spPr>
          <a:xfrm>
            <a:off x="10465028" y="2805770"/>
            <a:ext cx="1486176" cy="1542792"/>
          </a:xfrm>
          <a:prstGeom prst="rect">
            <a:avLst/>
          </a:prstGeom>
        </p:spPr>
      </p:pic>
      <p:pic>
        <p:nvPicPr>
          <p:cNvPr id="19" name="Picture 18" descr="Brown Bear, Brown Bear, What Do You See?&#10;by Bill Martin Jr." title="Brown Bear, Brown Bear, What Do You See?">
            <a:extLst>
              <a:ext uri="{FF2B5EF4-FFF2-40B4-BE49-F238E27FC236}">
                <a16:creationId xmlns:a16="http://schemas.microsoft.com/office/drawing/2014/main" id="{A5B413EE-D433-E191-41CE-804601B8B31C}"/>
              </a:ext>
            </a:extLst>
          </p:cNvPr>
          <p:cNvPicPr>
            <a:picLocks noChangeAspect="1"/>
          </p:cNvPicPr>
          <p:nvPr/>
        </p:nvPicPr>
        <p:blipFill>
          <a:blip r:embed="rId10"/>
          <a:stretch>
            <a:fillRect/>
          </a:stretch>
        </p:blipFill>
        <p:spPr>
          <a:xfrm>
            <a:off x="12347652" y="2603988"/>
            <a:ext cx="1562235" cy="1691787"/>
          </a:xfrm>
          <a:prstGeom prst="rect">
            <a:avLst/>
          </a:prstGeom>
        </p:spPr>
      </p:pic>
    </p:spTree>
    <p:extLst>
      <p:ext uri="{BB962C8B-B14F-4D97-AF65-F5344CB8AC3E}">
        <p14:creationId xmlns:p14="http://schemas.microsoft.com/office/powerpoint/2010/main" val="686031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A018C-51D1-3DE0-A77C-4B02434522FE}"/>
            </a:ext>
          </a:extLst>
        </p:cNvPr>
        <p:cNvGrpSpPr/>
        <p:nvPr/>
      </p:nvGrpSpPr>
      <p:grpSpPr>
        <a:xfrm>
          <a:off x="0" y="0"/>
          <a:ext cx="0" cy="0"/>
          <a:chOff x="0" y="0"/>
          <a:chExt cx="0" cy="0"/>
        </a:xfrm>
      </p:grpSpPr>
      <p:pic>
        <p:nvPicPr>
          <p:cNvPr id="6" name="Picture 5" descr="A white rectangular object with different colored pieces&#10;&#10;AI-generated content may be incorrect.">
            <a:extLst>
              <a:ext uri="{FF2B5EF4-FFF2-40B4-BE49-F238E27FC236}">
                <a16:creationId xmlns:a16="http://schemas.microsoft.com/office/drawing/2014/main" id="{CAAE0F78-D2E4-CC5C-7457-BE328D3121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7BFFB004-C8EA-1B4C-733F-7FC9370E3231}"/>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C9C97895-49C1-BE0C-7C15-93EC150F87D2}"/>
              </a:ext>
            </a:extLst>
          </p:cNvPr>
          <p:cNvGraphicFramePr>
            <a:graphicFrameLocks noGrp="1"/>
          </p:cNvGraphicFramePr>
          <p:nvPr>
            <p:extLst>
              <p:ext uri="{D42A27DB-BD31-4B8C-83A1-F6EECF244321}">
                <p14:modId xmlns:p14="http://schemas.microsoft.com/office/powerpoint/2010/main" val="883451026"/>
              </p:ext>
            </p:extLst>
          </p:nvPr>
        </p:nvGraphicFramePr>
        <p:xfrm>
          <a:off x="1013459" y="1937378"/>
          <a:ext cx="12926061" cy="6782683"/>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788161">
                  <a:extLst>
                    <a:ext uri="{9D8B030D-6E8A-4147-A177-3AD203B41FA5}">
                      <a16:colId xmlns:a16="http://schemas.microsoft.com/office/drawing/2014/main" val="2476362153"/>
                    </a:ext>
                  </a:extLst>
                </a:gridCol>
                <a:gridCol w="190500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Summer 1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Giant</a:t>
                      </a:r>
                      <a:endParaRPr sz="2000" b="1"/>
                    </a:p>
                    <a:p>
                      <a:r>
                        <a:rPr sz="2000" b="1">
                          <a:solidFill>
                            <a:srgbClr val="000000"/>
                          </a:solidFill>
                        </a:rPr>
                        <a:t>Measure</a:t>
                      </a:r>
                      <a:endParaRPr sz="2000" b="1"/>
                    </a:p>
                    <a:p>
                      <a:r>
                        <a:rPr sz="2000" b="1">
                          <a:solidFill>
                            <a:srgbClr val="000000"/>
                          </a:solidFill>
                        </a:rPr>
                        <a:t>Enormous</a:t>
                      </a:r>
                      <a:endParaRPr sz="2000" b="1"/>
                    </a:p>
                    <a:p>
                      <a:r>
                        <a:rPr sz="2000" b="1">
                          <a:solidFill>
                            <a:srgbClr val="000000"/>
                          </a:solidFill>
                        </a:rPr>
                        <a:t>Compare</a:t>
                      </a:r>
                      <a:endParaRPr sz="2000" b="1"/>
                    </a:p>
                    <a:p>
                      <a:r>
                        <a:rPr sz="2000" b="1">
                          <a:solidFill>
                            <a:srgbClr val="000000"/>
                          </a:solidFill>
                        </a:rPr>
                        <a:t>Astonished</a:t>
                      </a:r>
                      <a:endParaRPr sz="2000" b="1"/>
                    </a:p>
                    <a:p>
                      <a:r>
                        <a:rPr sz="2000" b="1">
                          <a:solidFill>
                            <a:srgbClr val="000000"/>
                          </a:solidFill>
                        </a:rPr>
                        <a:t>Generous</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Tempting</a:t>
                      </a:r>
                    </a:p>
                    <a:p>
                      <a:r>
                        <a:rPr sz="2000" b="1">
                          <a:solidFill>
                            <a:srgbClr val="000000"/>
                          </a:solidFill>
                        </a:rPr>
                        <a:t>Thunderous</a:t>
                      </a:r>
                    </a:p>
                    <a:p>
                      <a:r>
                        <a:rPr sz="2000" b="1">
                          <a:solidFill>
                            <a:srgbClr val="000000"/>
                          </a:solidFill>
                        </a:rPr>
                        <a:t>Gobbling </a:t>
                      </a:r>
                    </a:p>
                    <a:p>
                      <a:r>
                        <a:rPr sz="2000" b="1">
                          <a:solidFill>
                            <a:srgbClr val="000000"/>
                          </a:solidFill>
                        </a:rPr>
                        <a:t>Appetising</a:t>
                      </a:r>
                    </a:p>
                    <a:p>
                      <a:r>
                        <a:rPr sz="2000" b="1">
                          <a:solidFill>
                            <a:srgbClr val="000000"/>
                          </a:solidFill>
                        </a:rPr>
                        <a:t>Colourful</a:t>
                      </a:r>
                    </a:p>
                    <a:p>
                      <a:r>
                        <a:rPr sz="2000" b="1">
                          <a:solidFill>
                            <a:srgbClr val="000000"/>
                          </a:solidFill>
                        </a:rPr>
                        <a:t>Disgusting</a:t>
                      </a:r>
                    </a:p>
                    <a:p>
                      <a:r>
                        <a:rPr sz="2000" b="1">
                          <a:solidFill>
                            <a:srgbClr val="000000"/>
                          </a:solidFill>
                        </a:rPr>
                        <a:t>Speckled</a:t>
                      </a:r>
                    </a:p>
                    <a:p>
                      <a:r>
                        <a:rPr sz="2000" b="1">
                          <a:solidFill>
                            <a:srgbClr val="000000"/>
                          </a:solidFill>
                        </a:rPr>
                        <a:t>Toppled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Enormous</a:t>
                      </a:r>
                    </a:p>
                    <a:p>
                      <a:r>
                        <a:rPr sz="2000" b="1">
                          <a:solidFill>
                            <a:srgbClr val="000000"/>
                          </a:solidFill>
                        </a:rPr>
                        <a:t>Plan</a:t>
                      </a:r>
                    </a:p>
                    <a:p>
                      <a:r>
                        <a:rPr sz="2000" b="1">
                          <a:solidFill>
                            <a:srgbClr val="000000"/>
                          </a:solidFill>
                        </a:rPr>
                        <a:t>Gather</a:t>
                      </a:r>
                    </a:p>
                    <a:p>
                      <a:r>
                        <a:rPr sz="2000" b="1">
                          <a:solidFill>
                            <a:srgbClr val="000000"/>
                          </a:solidFill>
                        </a:rPr>
                        <a:t>Cooperate</a:t>
                      </a:r>
                    </a:p>
                    <a:p>
                      <a:r>
                        <a:rPr sz="2000" b="1">
                          <a:solidFill>
                            <a:srgbClr val="000000"/>
                          </a:solidFill>
                        </a:rPr>
                        <a:t>Struggle</a:t>
                      </a:r>
                    </a:p>
                    <a:p>
                      <a:r>
                        <a:rPr sz="2000" b="1">
                          <a:solidFill>
                            <a:srgbClr val="000000"/>
                          </a:solidFill>
                        </a:rPr>
                        <a:t>Feast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rPr>
                        <a:t>Nurture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Patient</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Delicate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Sprout</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Flourish</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Transform</a:t>
                      </a:r>
                      <a:endParaRPr sz="2000" b="1" i="0" kern="120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600" b="1">
                          <a:solidFill>
                            <a:srgbClr val="000000"/>
                          </a:solidFill>
                        </a:rPr>
                        <a:t>Nurture </a:t>
                      </a:r>
                    </a:p>
                    <a:p>
                      <a:r>
                        <a:rPr sz="1600" b="1">
                          <a:solidFill>
                            <a:srgbClr val="000000"/>
                          </a:solidFill>
                        </a:rPr>
                        <a:t>Trusting </a:t>
                      </a:r>
                    </a:p>
                    <a:p>
                      <a:r>
                        <a:rPr sz="1600" b="1">
                          <a:solidFill>
                            <a:srgbClr val="000000"/>
                          </a:solidFill>
                        </a:rPr>
                        <a:t>Peculiar</a:t>
                      </a:r>
                    </a:p>
                    <a:p>
                      <a:r>
                        <a:rPr sz="1600" b="1">
                          <a:solidFill>
                            <a:srgbClr val="000000"/>
                          </a:solidFill>
                        </a:rPr>
                        <a:t>Extraordinary</a:t>
                      </a:r>
                    </a:p>
                    <a:p>
                      <a:r>
                        <a:rPr sz="1600" b="1">
                          <a:solidFill>
                            <a:srgbClr val="000000"/>
                          </a:solidFill>
                        </a:rPr>
                        <a:t>Context</a:t>
                      </a:r>
                    </a:p>
                    <a:p>
                      <a:r>
                        <a:rPr sz="1600" b="1">
                          <a:solidFill>
                            <a:srgbClr val="000000"/>
                          </a:solidFill>
                        </a:rPr>
                        <a:t>Maintain</a:t>
                      </a:r>
                    </a:p>
                    <a:p>
                      <a:r>
                        <a:rPr sz="1600" b="1">
                          <a:solidFill>
                            <a:srgbClr val="000000"/>
                          </a:solidFill>
                        </a:rPr>
                        <a:t>Observe</a:t>
                      </a:r>
                    </a:p>
                    <a:p>
                      <a:r>
                        <a:rPr sz="1600" b="1">
                          <a:solidFill>
                            <a:srgbClr val="000000"/>
                          </a:solidFill>
                        </a:rPr>
                        <a:t>Reflect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Journey</a:t>
                      </a:r>
                      <a:endParaRPr sz="2000" b="1"/>
                    </a:p>
                    <a:p>
                      <a:r>
                        <a:rPr sz="2000" b="1">
                          <a:solidFill>
                            <a:srgbClr val="000000"/>
                          </a:solidFill>
                        </a:rPr>
                        <a:t>Protect</a:t>
                      </a:r>
                      <a:endParaRPr sz="2000" b="1"/>
                    </a:p>
                    <a:p>
                      <a:r>
                        <a:rPr sz="2000" b="1">
                          <a:solidFill>
                            <a:srgbClr val="000000"/>
                          </a:solidFill>
                        </a:rPr>
                        <a:t>Gather</a:t>
                      </a:r>
                      <a:endParaRPr sz="2000" b="1"/>
                    </a:p>
                    <a:p>
                      <a:r>
                        <a:rPr sz="2000" b="1">
                          <a:solidFill>
                            <a:srgbClr val="000000"/>
                          </a:solidFill>
                        </a:rPr>
                        <a:t>Belong</a:t>
                      </a:r>
                      <a:endParaRPr sz="2000" b="1"/>
                    </a:p>
                    <a:p>
                      <a:r>
                        <a:rPr sz="2000" b="1">
                          <a:solidFill>
                            <a:srgbClr val="000000"/>
                          </a:solidFill>
                        </a:rPr>
                        <a:t>Remember</a:t>
                      </a:r>
                      <a:endParaRPr sz="2000" b="1"/>
                    </a:p>
                    <a:p>
                      <a:r>
                        <a:rPr sz="2000" b="1">
                          <a:solidFill>
                            <a:srgbClr val="000000"/>
                          </a:solidFill>
                        </a:rPr>
                        <a:t>Tradition</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Seeds, Soil and Sunshine/ Growing/ Plant Life-cycles/Weather/ Sustainability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22A4D571-8E38-A6ED-E5AB-51A1B1FC25A0}"/>
              </a:ext>
            </a:extLst>
          </p:cNvPr>
          <p:cNvSpPr txBox="1"/>
          <p:nvPr/>
        </p:nvSpPr>
        <p:spPr>
          <a:xfrm>
            <a:off x="1961285" y="1125582"/>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7" name="Picture 6" descr="Jack and the Jelly Bean Stalk&#10;by Rachael Mortimer" title="Jack and the Jelly Bean Stalk">
            <a:extLst>
              <a:ext uri="{FF2B5EF4-FFF2-40B4-BE49-F238E27FC236}">
                <a16:creationId xmlns:a16="http://schemas.microsoft.com/office/drawing/2014/main" id="{2FD6AE3C-3906-B528-AD19-A74487B1EFE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16885" y="2713676"/>
            <a:ext cx="1465042" cy="1606298"/>
          </a:xfrm>
          <a:prstGeom prst="rect">
            <a:avLst/>
          </a:prstGeom>
          <a:noFill/>
          <a:ln>
            <a:noFill/>
          </a:ln>
        </p:spPr>
      </p:pic>
      <p:pic>
        <p:nvPicPr>
          <p:cNvPr id="16" name="Picture 15" descr="The Extraordinary Gardener&#10;by Sam Boughton" title="The Extraordinary Gardener">
            <a:extLst>
              <a:ext uri="{FF2B5EF4-FFF2-40B4-BE49-F238E27FC236}">
                <a16:creationId xmlns:a16="http://schemas.microsoft.com/office/drawing/2014/main" id="{A276EAFB-874E-6A70-5AE9-64FD6650147E}"/>
              </a:ext>
            </a:extLst>
          </p:cNvPr>
          <p:cNvPicPr>
            <a:picLocks noChangeAspect="1"/>
          </p:cNvPicPr>
          <p:nvPr/>
        </p:nvPicPr>
        <p:blipFill>
          <a:blip r:embed="rId5"/>
          <a:stretch>
            <a:fillRect/>
          </a:stretch>
        </p:blipFill>
        <p:spPr>
          <a:xfrm>
            <a:off x="10483484" y="2926982"/>
            <a:ext cx="1483248" cy="1126284"/>
          </a:xfrm>
          <a:prstGeom prst="rect">
            <a:avLst/>
          </a:prstGeom>
        </p:spPr>
      </p:pic>
      <p:pic>
        <p:nvPicPr>
          <p:cNvPr id="21" name="Picture 20">
            <a:extLst>
              <a:ext uri="{FF2B5EF4-FFF2-40B4-BE49-F238E27FC236}">
                <a16:creationId xmlns:a16="http://schemas.microsoft.com/office/drawing/2014/main" id="{72B835C2-72AD-9480-9DF7-31E0294B012C}"/>
              </a:ext>
            </a:extLst>
          </p:cNvPr>
          <p:cNvPicPr>
            <a:picLocks noChangeAspect="1"/>
          </p:cNvPicPr>
          <p:nvPr/>
        </p:nvPicPr>
        <p:blipFill>
          <a:blip r:embed="rId6"/>
          <a:stretch>
            <a:fillRect/>
          </a:stretch>
        </p:blipFill>
        <p:spPr>
          <a:xfrm>
            <a:off x="469900" y="10012219"/>
            <a:ext cx="1079145" cy="389536"/>
          </a:xfrm>
          <a:prstGeom prst="rect">
            <a:avLst/>
          </a:prstGeom>
        </p:spPr>
      </p:pic>
      <p:pic>
        <p:nvPicPr>
          <p:cNvPr id="2" name="Picture 1" descr="It Starts with a Seed&#10;by Laura Knowles" title="It Starts with a Seed">
            <a:extLst>
              <a:ext uri="{FF2B5EF4-FFF2-40B4-BE49-F238E27FC236}">
                <a16:creationId xmlns:a16="http://schemas.microsoft.com/office/drawing/2014/main" id="{42212A4C-B064-A21F-2C8E-B431C6876B05}"/>
              </a:ext>
            </a:extLst>
          </p:cNvPr>
          <p:cNvPicPr>
            <a:picLocks noChangeAspect="1"/>
          </p:cNvPicPr>
          <p:nvPr/>
        </p:nvPicPr>
        <p:blipFill>
          <a:blip r:embed="rId7"/>
          <a:stretch>
            <a:fillRect/>
          </a:stretch>
        </p:blipFill>
        <p:spPr>
          <a:xfrm>
            <a:off x="8517661" y="2558700"/>
            <a:ext cx="1095375" cy="1628775"/>
          </a:xfrm>
          <a:prstGeom prst="rect">
            <a:avLst/>
          </a:prstGeom>
        </p:spPr>
      </p:pic>
      <p:pic>
        <p:nvPicPr>
          <p:cNvPr id="9" name="Picture 8" descr="Family&#10;by Patricia Hegarty" title="Family">
            <a:extLst>
              <a:ext uri="{FF2B5EF4-FFF2-40B4-BE49-F238E27FC236}">
                <a16:creationId xmlns:a16="http://schemas.microsoft.com/office/drawing/2014/main" id="{29B3ADF5-369B-75E1-5E6C-F6AAC33DDE0D}"/>
              </a:ext>
            </a:extLst>
          </p:cNvPr>
          <p:cNvPicPr>
            <a:picLocks noChangeAspect="1"/>
          </p:cNvPicPr>
          <p:nvPr/>
        </p:nvPicPr>
        <p:blipFill>
          <a:blip r:embed="rId8"/>
          <a:stretch>
            <a:fillRect/>
          </a:stretch>
        </p:blipFill>
        <p:spPr>
          <a:xfrm>
            <a:off x="12372381" y="2622199"/>
            <a:ext cx="1422400" cy="1864360"/>
          </a:xfrm>
          <a:prstGeom prst="rect">
            <a:avLst/>
          </a:prstGeom>
        </p:spPr>
      </p:pic>
      <p:pic>
        <p:nvPicPr>
          <p:cNvPr id="10" name="Picture 9" descr="Jim and the Beanstalk&#10;by Raymond Briggs" title="Jim and the Beanstalk">
            <a:extLst>
              <a:ext uri="{FF2B5EF4-FFF2-40B4-BE49-F238E27FC236}">
                <a16:creationId xmlns:a16="http://schemas.microsoft.com/office/drawing/2014/main" id="{3D2FF8AE-BFBE-3FA2-EFA3-E0CF3102593A}"/>
              </a:ext>
            </a:extLst>
          </p:cNvPr>
          <p:cNvPicPr>
            <a:picLocks noChangeAspect="1"/>
          </p:cNvPicPr>
          <p:nvPr/>
        </p:nvPicPr>
        <p:blipFill>
          <a:blip r:embed="rId9"/>
          <a:stretch>
            <a:fillRect/>
          </a:stretch>
        </p:blipFill>
        <p:spPr>
          <a:xfrm>
            <a:off x="3166594" y="2558700"/>
            <a:ext cx="1422400" cy="1620520"/>
          </a:xfrm>
          <a:prstGeom prst="rect">
            <a:avLst/>
          </a:prstGeom>
        </p:spPr>
      </p:pic>
      <p:pic>
        <p:nvPicPr>
          <p:cNvPr id="11" name="Picture 10" descr="The Giant Jam Sandwich&#10;by John Vernon Lord and Janet Burroway" title="The Giant Jam Sandwich">
            <a:extLst>
              <a:ext uri="{FF2B5EF4-FFF2-40B4-BE49-F238E27FC236}">
                <a16:creationId xmlns:a16="http://schemas.microsoft.com/office/drawing/2014/main" id="{1912E59C-FAAF-2BF6-1F19-77DF5A8833D1}"/>
              </a:ext>
            </a:extLst>
          </p:cNvPr>
          <p:cNvPicPr>
            <a:picLocks noChangeAspect="1"/>
          </p:cNvPicPr>
          <p:nvPr/>
        </p:nvPicPr>
        <p:blipFill>
          <a:blip r:embed="rId10"/>
          <a:stretch>
            <a:fillRect/>
          </a:stretch>
        </p:blipFill>
        <p:spPr>
          <a:xfrm>
            <a:off x="6650761" y="2939292"/>
            <a:ext cx="1422400" cy="1155065"/>
          </a:xfrm>
          <a:prstGeom prst="rect">
            <a:avLst/>
          </a:prstGeom>
        </p:spPr>
      </p:pic>
    </p:spTree>
    <p:extLst>
      <p:ext uri="{BB962C8B-B14F-4D97-AF65-F5344CB8AC3E}">
        <p14:creationId xmlns:p14="http://schemas.microsoft.com/office/powerpoint/2010/main" val="2272831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B3782-4B2E-185A-ACCD-847AD7EB67CC}"/>
            </a:ext>
          </a:extLst>
        </p:cNvPr>
        <p:cNvGrpSpPr/>
        <p:nvPr/>
      </p:nvGrpSpPr>
      <p:grpSpPr>
        <a:xfrm>
          <a:off x="0" y="0"/>
          <a:ext cx="0" cy="0"/>
          <a:chOff x="0" y="0"/>
          <a:chExt cx="0" cy="0"/>
        </a:xfrm>
      </p:grpSpPr>
      <p:pic>
        <p:nvPicPr>
          <p:cNvPr id="6" name="Picture 5" descr="A white rectangular object with different colored pieces&#10;&#10;AI-generated content may be incorrect.">
            <a:extLst>
              <a:ext uri="{FF2B5EF4-FFF2-40B4-BE49-F238E27FC236}">
                <a16:creationId xmlns:a16="http://schemas.microsoft.com/office/drawing/2014/main" id="{5561BA49-1C7A-6721-CEF3-EF6D9A7E53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811FDA0C-7928-5BD3-8792-53A7137E4626}"/>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1BAE9B0C-18FC-D485-0846-0A898A93DBD0}"/>
              </a:ext>
            </a:extLst>
          </p:cNvPr>
          <p:cNvGraphicFramePr>
            <a:graphicFrameLocks noGrp="1"/>
          </p:cNvGraphicFramePr>
          <p:nvPr>
            <p:extLst>
              <p:ext uri="{D42A27DB-BD31-4B8C-83A1-F6EECF244321}">
                <p14:modId xmlns:p14="http://schemas.microsoft.com/office/powerpoint/2010/main" val="781339734"/>
              </p:ext>
            </p:extLst>
          </p:nvPr>
        </p:nvGraphicFramePr>
        <p:xfrm>
          <a:off x="1013459" y="1937378"/>
          <a:ext cx="12926061" cy="7087483"/>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788161">
                  <a:extLst>
                    <a:ext uri="{9D8B030D-6E8A-4147-A177-3AD203B41FA5}">
                      <a16:colId xmlns:a16="http://schemas.microsoft.com/office/drawing/2014/main" val="2476362153"/>
                    </a:ext>
                  </a:extLst>
                </a:gridCol>
                <a:gridCol w="190500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Summer 1 (B)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Clambering</a:t>
                      </a:r>
                    </a:p>
                    <a:p>
                      <a:r>
                        <a:rPr sz="2000" b="1">
                          <a:solidFill>
                            <a:srgbClr val="000000"/>
                          </a:solidFill>
                        </a:rPr>
                        <a:t>Booming</a:t>
                      </a:r>
                    </a:p>
                    <a:p>
                      <a:r>
                        <a:rPr sz="2000" b="1">
                          <a:solidFill>
                            <a:srgbClr val="000000"/>
                          </a:solidFill>
                        </a:rPr>
                        <a:t>Descending</a:t>
                      </a:r>
                    </a:p>
                    <a:p>
                      <a:r>
                        <a:rPr sz="2000" b="1">
                          <a:solidFill>
                            <a:srgbClr val="000000"/>
                          </a:solidFill>
                        </a:rPr>
                        <a:t>Glistening</a:t>
                      </a:r>
                    </a:p>
                    <a:p>
                      <a:r>
                        <a:rPr sz="2000" b="1">
                          <a:solidFill>
                            <a:srgbClr val="000000"/>
                          </a:solidFill>
                        </a:rPr>
                        <a:t>Ginormous</a:t>
                      </a:r>
                    </a:p>
                    <a:p>
                      <a:r>
                        <a:rPr sz="2000" b="1">
                          <a:solidFill>
                            <a:srgbClr val="000000"/>
                          </a:solidFill>
                        </a:rPr>
                        <a:t>Furious</a:t>
                      </a:r>
                    </a:p>
                    <a:p>
                      <a:r>
                        <a:rPr sz="2000" b="1">
                          <a:solidFill>
                            <a:srgbClr val="000000"/>
                          </a:solidFill>
                        </a:rPr>
                        <a:t>Slinking</a:t>
                      </a:r>
                    </a:p>
                    <a:p>
                      <a:r>
                        <a:rPr sz="2000" b="1">
                          <a:solidFill>
                            <a:srgbClr val="000000"/>
                          </a:solidFill>
                        </a:rPr>
                        <a:t>Chopping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Patient</a:t>
                      </a:r>
                    </a:p>
                    <a:p>
                      <a:r>
                        <a:rPr sz="2000" b="1">
                          <a:solidFill>
                            <a:srgbClr val="000000"/>
                          </a:solidFill>
                        </a:rPr>
                        <a:t>Plant</a:t>
                      </a:r>
                    </a:p>
                    <a:p>
                      <a:r>
                        <a:rPr sz="2000" b="1">
                          <a:solidFill>
                            <a:srgbClr val="000000"/>
                          </a:solidFill>
                        </a:rPr>
                        <a:t>Sprout</a:t>
                      </a:r>
                    </a:p>
                    <a:p>
                      <a:r>
                        <a:rPr sz="2000" b="1">
                          <a:solidFill>
                            <a:srgbClr val="000000"/>
                          </a:solidFill>
                        </a:rPr>
                        <a:t>Nurture</a:t>
                      </a:r>
                    </a:p>
                    <a:p>
                      <a:r>
                        <a:rPr sz="2000" b="1">
                          <a:solidFill>
                            <a:srgbClr val="000000"/>
                          </a:solidFill>
                        </a:rPr>
                        <a:t>Disappointed</a:t>
                      </a:r>
                    </a:p>
                    <a:p>
                      <a:r>
                        <a:rPr sz="2000" b="1">
                          <a:solidFill>
                            <a:srgbClr val="000000"/>
                          </a:solidFill>
                        </a:rPr>
                        <a:t>Delighted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Strong</a:t>
                      </a:r>
                    </a:p>
                    <a:p>
                      <a:r>
                        <a:rPr sz="2000" b="1">
                          <a:solidFill>
                            <a:srgbClr val="000000"/>
                          </a:solidFill>
                        </a:rPr>
                        <a:t>Flexible</a:t>
                      </a:r>
                      <a:endParaRPr sz="2000" b="1"/>
                    </a:p>
                    <a:p>
                      <a:r>
                        <a:rPr sz="2000" b="1">
                          <a:solidFill>
                            <a:srgbClr val="000000"/>
                          </a:solidFill>
                        </a:rPr>
                        <a:t>Rescue</a:t>
                      </a:r>
                      <a:endParaRPr sz="2000" b="1"/>
                    </a:p>
                    <a:p>
                      <a:r>
                        <a:rPr sz="2000" b="1">
                          <a:solidFill>
                            <a:srgbClr val="000000"/>
                          </a:solidFill>
                        </a:rPr>
                        <a:t>Loyal</a:t>
                      </a:r>
                      <a:endParaRPr sz="2000" b="1"/>
                    </a:p>
                    <a:p>
                      <a:r>
                        <a:rPr sz="2000" b="1">
                          <a:solidFill>
                            <a:srgbClr val="000000"/>
                          </a:solidFill>
                        </a:rPr>
                        <a:t>Captive</a:t>
                      </a:r>
                      <a:endParaRPr sz="2000" b="1"/>
                    </a:p>
                    <a:p>
                      <a:r>
                        <a:rPr sz="2000" b="1">
                          <a:solidFill>
                            <a:srgbClr val="000000"/>
                          </a:solidFill>
                        </a:rPr>
                        <a:t>Cooperate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Minute</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Burning</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Freezing</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Dispersal</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Desert</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Gusty</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Mightiest</a:t>
                      </a:r>
                    </a:p>
                    <a:p>
                      <a:pPr marL="0" marR="0" lvl="0" indent="0" algn="l" defTabSz="914400">
                        <a:lnSpc>
                          <a:spcPct val="100000"/>
                        </a:lnSpc>
                        <a:spcBef>
                          <a:spcPts val="0"/>
                        </a:spcBef>
                        <a:spcAft>
                          <a:spcPts val="0"/>
                        </a:spcAft>
                        <a:buClrTx/>
                        <a:buSzTx/>
                        <a:buFontTx/>
                        <a:buNone/>
                      </a:pPr>
                      <a:r>
                        <a:rPr sz="2000" b="1" i="0">
                          <a:solidFill>
                            <a:srgbClr val="000000"/>
                          </a:solidFill>
                          <a:latin typeface="+mn-lt"/>
                          <a:ea typeface="+mn-lt"/>
                          <a:cs typeface="+mn-lt"/>
                        </a:rPr>
                        <a:t>Wilting </a:t>
                      </a:r>
                    </a:p>
                    <a:p>
                      <a:pPr marL="0" marR="0" lvl="0" indent="0" algn="l" defTabSz="914400">
                        <a:lnSpc>
                          <a:spcPct val="100000"/>
                        </a:lnSpc>
                        <a:spcBef>
                          <a:spcPts val="0"/>
                        </a:spcBef>
                        <a:spcAft>
                          <a:spcPts val="0"/>
                        </a:spcAft>
                        <a:buClrTx/>
                        <a:buSzTx/>
                        <a:buFontTx/>
                        <a:buNone/>
                      </a:pPr>
                      <a:endParaRPr sz="2000" b="1" i="0" kern="120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600" b="1">
                          <a:solidFill>
                            <a:srgbClr val="000000"/>
                          </a:solidFill>
                        </a:rPr>
                        <a:t>Community</a:t>
                      </a:r>
                    </a:p>
                    <a:p>
                      <a:pPr marL="0" marR="0" lvl="0" indent="0" algn="l" defTabSz="914400">
                        <a:lnSpc>
                          <a:spcPct val="100000"/>
                        </a:lnSpc>
                        <a:spcBef>
                          <a:spcPts val="0"/>
                        </a:spcBef>
                        <a:spcAft>
                          <a:spcPts val="0"/>
                        </a:spcAft>
                        <a:buClrTx/>
                        <a:buSzTx/>
                        <a:buFontTx/>
                        <a:buNone/>
                      </a:pPr>
                      <a:r>
                        <a:rPr sz="1600" b="1">
                          <a:solidFill>
                            <a:srgbClr val="000000"/>
                          </a:solidFill>
                        </a:rPr>
                        <a:t>Collaborate</a:t>
                      </a:r>
                    </a:p>
                    <a:p>
                      <a:pPr marL="0" marR="0" lvl="0" indent="0" algn="l" defTabSz="914400">
                        <a:lnSpc>
                          <a:spcPct val="100000"/>
                        </a:lnSpc>
                        <a:spcBef>
                          <a:spcPts val="0"/>
                        </a:spcBef>
                        <a:spcAft>
                          <a:spcPts val="0"/>
                        </a:spcAft>
                        <a:buClrTx/>
                        <a:buSzTx/>
                        <a:buFontTx/>
                        <a:buNone/>
                      </a:pPr>
                      <a:r>
                        <a:rPr sz="1600" b="1">
                          <a:solidFill>
                            <a:srgbClr val="000000"/>
                          </a:solidFill>
                        </a:rPr>
                        <a:t>Transform</a:t>
                      </a:r>
                    </a:p>
                    <a:p>
                      <a:pPr marL="0" marR="0" lvl="0" indent="0" algn="l" defTabSz="914400">
                        <a:lnSpc>
                          <a:spcPct val="100000"/>
                        </a:lnSpc>
                        <a:spcBef>
                          <a:spcPts val="0"/>
                        </a:spcBef>
                        <a:spcAft>
                          <a:spcPts val="0"/>
                        </a:spcAft>
                        <a:buClrTx/>
                        <a:buSzTx/>
                        <a:buFontTx/>
                        <a:buNone/>
                      </a:pPr>
                      <a:r>
                        <a:rPr sz="1600" b="1">
                          <a:solidFill>
                            <a:srgbClr val="000000"/>
                          </a:solidFill>
                        </a:rPr>
                        <a:t>Nurture</a:t>
                      </a:r>
                    </a:p>
                    <a:p>
                      <a:pPr marL="0" marR="0" lvl="0" indent="0" algn="l" defTabSz="914400">
                        <a:lnSpc>
                          <a:spcPct val="100000"/>
                        </a:lnSpc>
                        <a:spcBef>
                          <a:spcPts val="0"/>
                        </a:spcBef>
                        <a:spcAft>
                          <a:spcPts val="0"/>
                        </a:spcAft>
                        <a:buClrTx/>
                        <a:buSzTx/>
                        <a:buFontTx/>
                        <a:buNone/>
                      </a:pPr>
                      <a:r>
                        <a:rPr sz="1600" b="1">
                          <a:solidFill>
                            <a:srgbClr val="000000"/>
                          </a:solidFill>
                        </a:rPr>
                        <a:t>Resourceful</a:t>
                      </a:r>
                    </a:p>
                    <a:p>
                      <a:pPr marL="0" marR="0" lvl="0" indent="0" algn="l" defTabSz="914400">
                        <a:lnSpc>
                          <a:spcPct val="100000"/>
                        </a:lnSpc>
                        <a:spcBef>
                          <a:spcPts val="0"/>
                        </a:spcBef>
                        <a:spcAft>
                          <a:spcPts val="0"/>
                        </a:spcAft>
                        <a:buClrTx/>
                        <a:buSzTx/>
                        <a:buFontTx/>
                        <a:buNone/>
                      </a:pPr>
                      <a:r>
                        <a:rPr sz="1600" b="1">
                          <a:solidFill>
                            <a:srgbClr val="000000"/>
                          </a:solidFill>
                        </a:rPr>
                        <a:t>Flourish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Gather</a:t>
                      </a:r>
                      <a:endParaRPr sz="2000" b="1"/>
                    </a:p>
                    <a:p>
                      <a:r>
                        <a:rPr sz="2000" b="1">
                          <a:solidFill>
                            <a:srgbClr val="000000"/>
                          </a:solidFill>
                        </a:rPr>
                        <a:t>Weave</a:t>
                      </a:r>
                      <a:endParaRPr sz="2000" b="1"/>
                    </a:p>
                    <a:p>
                      <a:r>
                        <a:rPr sz="2000" b="1">
                          <a:solidFill>
                            <a:srgbClr val="000000"/>
                          </a:solidFill>
                        </a:rPr>
                        <a:t>Shelter</a:t>
                      </a:r>
                      <a:endParaRPr sz="2000" b="1"/>
                    </a:p>
                    <a:p>
                      <a:r>
                        <a:rPr sz="2000" b="1">
                          <a:solidFill>
                            <a:srgbClr val="000000"/>
                          </a:solidFill>
                        </a:rPr>
                        <a:t>Sturdy</a:t>
                      </a:r>
                      <a:endParaRPr sz="2000" b="1"/>
                    </a:p>
                    <a:p>
                      <a:r>
                        <a:rPr sz="2000" b="1">
                          <a:solidFill>
                            <a:srgbClr val="000000"/>
                          </a:solidFill>
                        </a:rPr>
                        <a:t>Careful</a:t>
                      </a:r>
                      <a:endParaRPr sz="2000" b="1"/>
                    </a:p>
                    <a:p>
                      <a:r>
                        <a:rPr sz="2000" b="1">
                          <a:solidFill>
                            <a:srgbClr val="000000"/>
                          </a:solidFill>
                        </a:rPr>
                        <a:t>Construct</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Seeds, Soil and Sunshine/ Growing/ Plant Life-cycles/Weather/ Sustainability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28091171-1FAC-D699-1522-9F5059C13D24}"/>
              </a:ext>
            </a:extLst>
          </p:cNvPr>
          <p:cNvSpPr txBox="1"/>
          <p:nvPr/>
        </p:nvSpPr>
        <p:spPr>
          <a:xfrm>
            <a:off x="1961285" y="1125582"/>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5" name="Picture 4" descr="Jack and the Beanstalk&#10;Traditional tale" title="Jack and the Beanstalk">
            <a:extLst>
              <a:ext uri="{FF2B5EF4-FFF2-40B4-BE49-F238E27FC236}">
                <a16:creationId xmlns:a16="http://schemas.microsoft.com/office/drawing/2014/main" id="{2D757562-ED81-3329-0BE5-5526E2E0CA5F}"/>
              </a:ext>
            </a:extLst>
          </p:cNvPr>
          <p:cNvPicPr>
            <a:picLocks noChangeAspect="1"/>
          </p:cNvPicPr>
          <p:nvPr/>
        </p:nvPicPr>
        <p:blipFill>
          <a:blip r:embed="rId4"/>
          <a:stretch>
            <a:fillRect/>
          </a:stretch>
        </p:blipFill>
        <p:spPr>
          <a:xfrm>
            <a:off x="3084905" y="2792774"/>
            <a:ext cx="1359541" cy="1394701"/>
          </a:xfrm>
          <a:prstGeom prst="rect">
            <a:avLst/>
          </a:prstGeom>
        </p:spPr>
      </p:pic>
      <p:pic>
        <p:nvPicPr>
          <p:cNvPr id="22" name="Picture 21" descr="Superworm&#10;by Julia Donaldson" title="Superworm"/>
          <p:cNvPicPr>
            <a:picLocks noChangeAspect="1"/>
          </p:cNvPicPr>
          <p:nvPr/>
        </p:nvPicPr>
        <p:blipFill>
          <a:blip r:embed="rId5"/>
          <a:stretch>
            <a:fillRect/>
          </a:stretch>
        </p:blipFill>
        <p:spPr>
          <a:xfrm>
            <a:off x="6835129" y="2703419"/>
            <a:ext cx="1298356" cy="1502628"/>
          </a:xfrm>
          <a:prstGeom prst="rect">
            <a:avLst/>
          </a:prstGeom>
        </p:spPr>
      </p:pic>
      <p:pic>
        <p:nvPicPr>
          <p:cNvPr id="13" name="Picture 12" descr="The Tiny Seed&#10;by Eric Carle" title="The Tiny Seed">
            <a:extLst>
              <a:ext uri="{FF2B5EF4-FFF2-40B4-BE49-F238E27FC236}">
                <a16:creationId xmlns:a16="http://schemas.microsoft.com/office/drawing/2014/main" id="{884F3FA9-80DE-390A-50A8-133E1012E9A2}"/>
              </a:ext>
            </a:extLst>
          </p:cNvPr>
          <p:cNvPicPr>
            <a:picLocks noChangeAspect="1"/>
          </p:cNvPicPr>
          <p:nvPr/>
        </p:nvPicPr>
        <p:blipFill>
          <a:blip r:embed="rId6"/>
          <a:stretch>
            <a:fillRect/>
          </a:stretch>
        </p:blipFill>
        <p:spPr>
          <a:xfrm>
            <a:off x="8834291" y="2703419"/>
            <a:ext cx="1144826" cy="1471919"/>
          </a:xfrm>
          <a:prstGeom prst="rect">
            <a:avLst/>
          </a:prstGeom>
        </p:spPr>
      </p:pic>
      <p:pic>
        <p:nvPicPr>
          <p:cNvPr id="21" name="Picture 20">
            <a:extLst>
              <a:ext uri="{FF2B5EF4-FFF2-40B4-BE49-F238E27FC236}">
                <a16:creationId xmlns:a16="http://schemas.microsoft.com/office/drawing/2014/main" id="{EB02F868-3C1D-A01D-1909-6F41598F8A6D}"/>
              </a:ext>
            </a:extLst>
          </p:cNvPr>
          <p:cNvPicPr>
            <a:picLocks noChangeAspect="1"/>
          </p:cNvPicPr>
          <p:nvPr/>
        </p:nvPicPr>
        <p:blipFill>
          <a:blip r:embed="rId7"/>
          <a:stretch>
            <a:fillRect/>
          </a:stretch>
        </p:blipFill>
        <p:spPr>
          <a:xfrm>
            <a:off x="469900" y="10012219"/>
            <a:ext cx="1079145" cy="389536"/>
          </a:xfrm>
          <a:prstGeom prst="rect">
            <a:avLst/>
          </a:prstGeom>
        </p:spPr>
      </p:pic>
      <p:pic>
        <p:nvPicPr>
          <p:cNvPr id="2" name="Picture 1" descr="Bird Builds a Nest&#10;by Martin Jenkins" title="Bird Builds a Nest">
            <a:extLst>
              <a:ext uri="{FF2B5EF4-FFF2-40B4-BE49-F238E27FC236}">
                <a16:creationId xmlns:a16="http://schemas.microsoft.com/office/drawing/2014/main" id="{63C535B5-A196-5A8D-8BBB-D2ED9F4FEE51}"/>
              </a:ext>
            </a:extLst>
          </p:cNvPr>
          <p:cNvPicPr>
            <a:picLocks noChangeAspect="1"/>
          </p:cNvPicPr>
          <p:nvPr/>
        </p:nvPicPr>
        <p:blipFill>
          <a:blip r:embed="rId8"/>
          <a:stretch>
            <a:fillRect/>
          </a:stretch>
        </p:blipFill>
        <p:spPr>
          <a:xfrm>
            <a:off x="12212293" y="2509754"/>
            <a:ext cx="1422400" cy="1644650"/>
          </a:xfrm>
          <a:prstGeom prst="rect">
            <a:avLst/>
          </a:prstGeom>
        </p:spPr>
      </p:pic>
      <p:pic>
        <p:nvPicPr>
          <p:cNvPr id="23" name="Picture 22" descr="Jasper's Beanstalk&#10;by Nick Butterworth and Mick Inkpen" title="Jasper's Beanstalk"/>
          <p:cNvPicPr>
            <a:picLocks noChangeAspect="1"/>
          </p:cNvPicPr>
          <p:nvPr/>
        </p:nvPicPr>
        <p:blipFill>
          <a:blip r:embed="rId9"/>
          <a:stretch>
            <a:fillRect/>
          </a:stretch>
        </p:blipFill>
        <p:spPr>
          <a:xfrm>
            <a:off x="4916885" y="2715730"/>
            <a:ext cx="1465042" cy="1602189"/>
          </a:xfrm>
          <a:prstGeom prst="rect">
            <a:avLst/>
          </a:prstGeom>
        </p:spPr>
      </p:pic>
      <p:pic>
        <p:nvPicPr>
          <p:cNvPr id="24" name="Picture 23" descr="Errol's Garden&#10;by Gillian Hibbs" title="Errol's Garden"/>
          <p:cNvPicPr>
            <a:picLocks noChangeAspect="1"/>
          </p:cNvPicPr>
          <p:nvPr/>
        </p:nvPicPr>
        <p:blipFill>
          <a:blip r:embed="rId10"/>
          <a:stretch>
            <a:fillRect/>
          </a:stretch>
        </p:blipFill>
        <p:spPr>
          <a:xfrm>
            <a:off x="10717999" y="2926982"/>
            <a:ext cx="1014218" cy="1126283"/>
          </a:xfrm>
          <a:prstGeom prst="rect">
            <a:avLst/>
          </a:prstGeom>
        </p:spPr>
      </p:pic>
    </p:spTree>
    <p:extLst>
      <p:ext uri="{BB962C8B-B14F-4D97-AF65-F5344CB8AC3E}">
        <p14:creationId xmlns:p14="http://schemas.microsoft.com/office/powerpoint/2010/main" val="2056626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884550-BF93-666B-A930-21AA18D665DC}"/>
            </a:ext>
          </a:extLst>
        </p:cNvPr>
        <p:cNvGrpSpPr/>
        <p:nvPr/>
      </p:nvGrpSpPr>
      <p:grpSpPr>
        <a:xfrm>
          <a:off x="0" y="0"/>
          <a:ext cx="0" cy="0"/>
          <a:chOff x="0" y="0"/>
          <a:chExt cx="0" cy="0"/>
        </a:xfrm>
      </p:grpSpPr>
      <p:pic>
        <p:nvPicPr>
          <p:cNvPr id="6" name="Picture 5" descr="A white rectangular object with different colored pieces&#10;&#10;AI-generated content may be incorrect.">
            <a:extLst>
              <a:ext uri="{FF2B5EF4-FFF2-40B4-BE49-F238E27FC236}">
                <a16:creationId xmlns:a16="http://schemas.microsoft.com/office/drawing/2014/main" id="{BD85E80B-1D7B-6A6C-AEC8-A9C8DDD73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5621B3F8-86CE-DE10-F4FC-7B71F01CE7C3}"/>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3FDE661A-D893-ABB4-303D-399FC691D706}"/>
              </a:ext>
            </a:extLst>
          </p:cNvPr>
          <p:cNvGraphicFramePr>
            <a:graphicFrameLocks noGrp="1"/>
          </p:cNvGraphicFramePr>
          <p:nvPr>
            <p:extLst>
              <p:ext uri="{D42A27DB-BD31-4B8C-83A1-F6EECF244321}">
                <p14:modId xmlns:p14="http://schemas.microsoft.com/office/powerpoint/2010/main" val="1622190545"/>
              </p:ext>
            </p:extLst>
          </p:nvPr>
        </p:nvGraphicFramePr>
        <p:xfrm>
          <a:off x="1013459" y="1937378"/>
          <a:ext cx="12926061" cy="6782683"/>
        </p:xfrm>
        <a:graphic>
          <a:graphicData uri="http://schemas.openxmlformats.org/drawingml/2006/table">
            <a:tbl>
              <a:tblPr firstRow="1" bandRow="1">
                <a:tableStyleId>{5C22544A-7EE6-4342-B048-85BDC9FD1C3A}</a:tableStyleId>
              </a:tblPr>
              <a:tblGrid>
                <a:gridCol w="1846580">
                  <a:extLst>
                    <a:ext uri="{9D8B030D-6E8A-4147-A177-3AD203B41FA5}">
                      <a16:colId xmlns:a16="http://schemas.microsoft.com/office/drawing/2014/main" val="2917453490"/>
                    </a:ext>
                  </a:extLst>
                </a:gridCol>
                <a:gridCol w="184658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788161">
                  <a:extLst>
                    <a:ext uri="{9D8B030D-6E8A-4147-A177-3AD203B41FA5}">
                      <a16:colId xmlns:a16="http://schemas.microsoft.com/office/drawing/2014/main" val="2476362153"/>
                    </a:ext>
                  </a:extLst>
                </a:gridCol>
                <a:gridCol w="190500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Summer 1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Curious</a:t>
                      </a:r>
                      <a:endParaRPr sz="2000" b="1"/>
                    </a:p>
                    <a:p>
                      <a:r>
                        <a:rPr sz="2000" b="1">
                          <a:solidFill>
                            <a:srgbClr val="000000"/>
                          </a:solidFill>
                        </a:rPr>
                        <a:t>Delicate</a:t>
                      </a:r>
                      <a:endParaRPr sz="2000" b="1"/>
                    </a:p>
                    <a:p>
                      <a:r>
                        <a:rPr sz="2000" b="1">
                          <a:solidFill>
                            <a:srgbClr val="000000"/>
                          </a:solidFill>
                        </a:rPr>
                        <a:t>Protect</a:t>
                      </a:r>
                      <a:endParaRPr sz="2000" b="1"/>
                    </a:p>
                    <a:p>
                      <a:r>
                        <a:rPr sz="2000" b="1">
                          <a:solidFill>
                            <a:srgbClr val="000000"/>
                          </a:solidFill>
                        </a:rPr>
                        <a:t>Patient</a:t>
                      </a:r>
                      <a:endParaRPr sz="2000" b="1"/>
                    </a:p>
                    <a:p>
                      <a:r>
                        <a:rPr sz="2000" b="1">
                          <a:solidFill>
                            <a:srgbClr val="000000"/>
                          </a:solidFill>
                        </a:rPr>
                        <a:t>Transform</a:t>
                      </a:r>
                      <a:endParaRPr sz="2000" b="1"/>
                    </a:p>
                    <a:p>
                      <a:r>
                        <a:rPr sz="2000" b="1">
                          <a:solidFill>
                            <a:srgbClr val="000000"/>
                          </a:solidFill>
                        </a:rPr>
                        <a:t>Delighted</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Prepare</a:t>
                      </a:r>
                    </a:p>
                    <a:p>
                      <a:r>
                        <a:rPr sz="2000" b="1">
                          <a:solidFill>
                            <a:srgbClr val="000000"/>
                          </a:solidFill>
                        </a:rPr>
                        <a:t>Sow</a:t>
                      </a:r>
                    </a:p>
                    <a:p>
                      <a:r>
                        <a:rPr sz="2000" b="1">
                          <a:solidFill>
                            <a:srgbClr val="000000"/>
                          </a:solidFill>
                        </a:rPr>
                        <a:t>Weed</a:t>
                      </a:r>
                    </a:p>
                    <a:p>
                      <a:r>
                        <a:rPr sz="2000" b="1">
                          <a:solidFill>
                            <a:srgbClr val="000000"/>
                          </a:solidFill>
                        </a:rPr>
                        <a:t>Harvest</a:t>
                      </a:r>
                    </a:p>
                    <a:p>
                      <a:r>
                        <a:rPr sz="2000" b="1">
                          <a:solidFill>
                            <a:srgbClr val="000000"/>
                          </a:solidFill>
                        </a:rPr>
                        <a:t>Nutritious</a:t>
                      </a:r>
                    </a:p>
                    <a:p>
                      <a:r>
                        <a:rPr sz="2000" b="1">
                          <a:solidFill>
                            <a:srgbClr val="000000"/>
                          </a:solidFill>
                        </a:rPr>
                        <a:t>Flourish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2000" b="1">
                          <a:solidFill>
                            <a:srgbClr val="000000"/>
                          </a:solidFill>
                        </a:rPr>
                        <a:t>Humungous </a:t>
                      </a:r>
                    </a:p>
                    <a:p>
                      <a:r>
                        <a:rPr sz="2000" b="1">
                          <a:solidFill>
                            <a:srgbClr val="000000"/>
                          </a:solidFill>
                        </a:rPr>
                        <a:t>Heaved</a:t>
                      </a:r>
                    </a:p>
                    <a:p>
                      <a:r>
                        <a:rPr sz="2000" b="1">
                          <a:solidFill>
                            <a:srgbClr val="000000"/>
                          </a:solidFill>
                        </a:rPr>
                        <a:t>Resistant</a:t>
                      </a:r>
                    </a:p>
                    <a:p>
                      <a:r>
                        <a:rPr sz="2000" b="1">
                          <a:solidFill>
                            <a:srgbClr val="000000"/>
                          </a:solidFill>
                        </a:rPr>
                        <a:t>Struggled</a:t>
                      </a:r>
                    </a:p>
                    <a:p>
                      <a:r>
                        <a:rPr sz="2000" b="1">
                          <a:solidFill>
                            <a:srgbClr val="000000"/>
                          </a:solidFill>
                        </a:rPr>
                        <a:t>Emerging</a:t>
                      </a:r>
                    </a:p>
                    <a:p>
                      <a:r>
                        <a:rPr sz="2000" b="1">
                          <a:solidFill>
                            <a:srgbClr val="000000"/>
                          </a:solidFill>
                        </a:rPr>
                        <a:t>Forceful</a:t>
                      </a:r>
                    </a:p>
                    <a:p>
                      <a:r>
                        <a:rPr sz="2000" b="1">
                          <a:solidFill>
                            <a:srgbClr val="000000"/>
                          </a:solidFill>
                        </a:rPr>
                        <a:t>Beckon</a:t>
                      </a:r>
                    </a:p>
                    <a:p>
                      <a:r>
                        <a:rPr sz="2000" b="1">
                          <a:solidFill>
                            <a:srgbClr val="000000"/>
                          </a:solidFill>
                        </a:rPr>
                        <a:t>Victorious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rPr>
                        <a:t>Curious</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Fragile</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Protect</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Patient</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Hatch</a:t>
                      </a:r>
                      <a:endParaRPr sz="2000" b="1" i="0" kern="120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Unexpected</a:t>
                      </a:r>
                      <a:endParaRPr sz="2000" b="1" i="0" kern="120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rPr>
                        <a:t>Observe</a:t>
                      </a:r>
                      <a:endParaRPr sz="2000" b="1"/>
                    </a:p>
                    <a:p>
                      <a:pPr marL="0" marR="0" lvl="0" indent="0" algn="l" defTabSz="914400">
                        <a:lnSpc>
                          <a:spcPct val="100000"/>
                        </a:lnSpc>
                        <a:spcBef>
                          <a:spcPts val="0"/>
                        </a:spcBef>
                        <a:spcAft>
                          <a:spcPts val="0"/>
                        </a:spcAft>
                        <a:buClrTx/>
                        <a:buSzTx/>
                        <a:buFontTx/>
                        <a:buNone/>
                      </a:pPr>
                      <a:r>
                        <a:rPr sz="2000" b="1">
                          <a:solidFill>
                            <a:srgbClr val="000000"/>
                          </a:solidFill>
                        </a:rPr>
                        <a:t>Compare</a:t>
                      </a:r>
                      <a:endParaRPr sz="2000" b="1"/>
                    </a:p>
                    <a:p>
                      <a:pPr marL="0" marR="0" lvl="0" indent="0" algn="l" defTabSz="914400">
                        <a:lnSpc>
                          <a:spcPct val="100000"/>
                        </a:lnSpc>
                        <a:spcBef>
                          <a:spcPts val="0"/>
                        </a:spcBef>
                        <a:spcAft>
                          <a:spcPts val="0"/>
                        </a:spcAft>
                        <a:buClrTx/>
                        <a:buSzTx/>
                        <a:buFontTx/>
                        <a:buNone/>
                      </a:pPr>
                      <a:r>
                        <a:rPr sz="2000" b="1">
                          <a:solidFill>
                            <a:srgbClr val="000000"/>
                          </a:solidFill>
                        </a:rPr>
                        <a:t>Minuscule</a:t>
                      </a:r>
                      <a:endParaRPr sz="2000" b="1"/>
                    </a:p>
                    <a:p>
                      <a:pPr marL="0" marR="0" lvl="0" indent="0" algn="l" defTabSz="914400">
                        <a:lnSpc>
                          <a:spcPct val="100000"/>
                        </a:lnSpc>
                        <a:spcBef>
                          <a:spcPts val="0"/>
                        </a:spcBef>
                        <a:spcAft>
                          <a:spcPts val="0"/>
                        </a:spcAft>
                        <a:buClrTx/>
                        <a:buSzTx/>
                        <a:buFontTx/>
                        <a:buNone/>
                      </a:pPr>
                      <a:r>
                        <a:rPr sz="2000" b="1">
                          <a:solidFill>
                            <a:srgbClr val="000000"/>
                          </a:solidFill>
                        </a:rPr>
                        <a:t>Shelter</a:t>
                      </a:r>
                      <a:endParaRPr sz="2000" b="1"/>
                    </a:p>
                    <a:p>
                      <a:pPr marL="0" marR="0" lvl="0" indent="0" algn="l" defTabSz="914400">
                        <a:lnSpc>
                          <a:spcPct val="100000"/>
                        </a:lnSpc>
                        <a:spcBef>
                          <a:spcPts val="0"/>
                        </a:spcBef>
                        <a:spcAft>
                          <a:spcPts val="0"/>
                        </a:spcAft>
                        <a:buClrTx/>
                        <a:buSzTx/>
                        <a:buFontTx/>
                        <a:buNone/>
                      </a:pPr>
                      <a:r>
                        <a:rPr sz="2000" b="1">
                          <a:solidFill>
                            <a:srgbClr val="000000"/>
                          </a:solidFill>
                        </a:rPr>
                        <a:t>Protect</a:t>
                      </a:r>
                      <a:endParaRPr sz="2000" b="1"/>
                    </a:p>
                    <a:p>
                      <a:pPr marL="0" marR="0" lvl="0" indent="0" algn="l" defTabSz="914400">
                        <a:lnSpc>
                          <a:spcPct val="100000"/>
                        </a:lnSpc>
                        <a:spcBef>
                          <a:spcPts val="0"/>
                        </a:spcBef>
                        <a:spcAft>
                          <a:spcPts val="0"/>
                        </a:spcAft>
                        <a:buClrTx/>
                        <a:buSzTx/>
                        <a:buFontTx/>
                        <a:buNone/>
                      </a:pPr>
                      <a:r>
                        <a:rPr sz="2000" b="1">
                          <a:solidFill>
                            <a:srgbClr val="000000"/>
                          </a:solidFill>
                        </a:rPr>
                        <a:t>Cooperate</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rPr>
                        <a:t>Unique</a:t>
                      </a:r>
                      <a:endParaRPr sz="2000" b="1">
                        <a:solidFill>
                          <a:srgbClr val="000000"/>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Discover</a:t>
                      </a:r>
                      <a:endParaRPr sz="2000" b="1">
                        <a:solidFill>
                          <a:srgbClr val="000000"/>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Create</a:t>
                      </a:r>
                      <a:endParaRPr sz="2000" b="1">
                        <a:solidFill>
                          <a:srgbClr val="000000"/>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Explore</a:t>
                      </a:r>
                      <a:endParaRPr sz="2000" b="1">
                        <a:solidFill>
                          <a:srgbClr val="000000"/>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Confident</a:t>
                      </a:r>
                      <a:endParaRPr sz="2000" b="1">
                        <a:solidFill>
                          <a:srgbClr val="000000"/>
                        </a:solidFill>
                        <a:latin typeface="+mn-lt"/>
                        <a:ea typeface="+mn-lt"/>
                        <a:cs typeface="+mn-lt"/>
                      </a:endParaRPr>
                    </a:p>
                    <a:p>
                      <a:pPr marL="0" marR="0" lvl="0" indent="0" algn="l" defTabSz="914400">
                        <a:lnSpc>
                          <a:spcPct val="100000"/>
                        </a:lnSpc>
                        <a:spcBef>
                          <a:spcPts val="0"/>
                        </a:spcBef>
                        <a:spcAft>
                          <a:spcPts val="0"/>
                        </a:spcAft>
                        <a:buClrTx/>
                        <a:buSzTx/>
                        <a:buFontTx/>
                        <a:buNone/>
                      </a:pPr>
                      <a:r>
                        <a:rPr sz="2000" b="1">
                          <a:solidFill>
                            <a:srgbClr val="000000"/>
                          </a:solidFill>
                        </a:rPr>
                        <a:t>Purpose</a:t>
                      </a:r>
                      <a:endParaRPr sz="2000" b="1">
                        <a:solidFill>
                          <a:srgbClr val="000000"/>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Seeds, Soil and Sunshine/ Growing/ Plant Life-cycles/Weather/ Sustainability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26928830-8EE0-C956-D1CB-F04ADFCDC3B9}"/>
              </a:ext>
            </a:extLst>
          </p:cNvPr>
          <p:cNvSpPr txBox="1"/>
          <p:nvPr/>
        </p:nvSpPr>
        <p:spPr>
          <a:xfrm>
            <a:off x="1961285" y="1125582"/>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21" name="Picture 20">
            <a:extLst>
              <a:ext uri="{FF2B5EF4-FFF2-40B4-BE49-F238E27FC236}">
                <a16:creationId xmlns:a16="http://schemas.microsoft.com/office/drawing/2014/main" id="{9307914D-2E81-BD1A-6927-936FBF16B7D5}"/>
              </a:ext>
            </a:extLst>
          </p:cNvPr>
          <p:cNvPicPr>
            <a:picLocks noChangeAspect="1"/>
          </p:cNvPicPr>
          <p:nvPr/>
        </p:nvPicPr>
        <p:blipFill>
          <a:blip r:embed="rId4"/>
          <a:stretch>
            <a:fillRect/>
          </a:stretch>
        </p:blipFill>
        <p:spPr>
          <a:xfrm>
            <a:off x="469900" y="10012219"/>
            <a:ext cx="1079145" cy="389536"/>
          </a:xfrm>
          <a:prstGeom prst="rect">
            <a:avLst/>
          </a:prstGeom>
        </p:spPr>
      </p:pic>
      <p:pic>
        <p:nvPicPr>
          <p:cNvPr id="2" name="Picture 1" descr="Pip and Egg&#10;by Alex Latimer" title="Pip and Egg">
            <a:extLst>
              <a:ext uri="{FF2B5EF4-FFF2-40B4-BE49-F238E27FC236}">
                <a16:creationId xmlns:a16="http://schemas.microsoft.com/office/drawing/2014/main" id="{0B2C7709-DC25-95FF-7785-327B2D300670}"/>
              </a:ext>
            </a:extLst>
          </p:cNvPr>
          <p:cNvPicPr>
            <a:picLocks noChangeAspect="1"/>
          </p:cNvPicPr>
          <p:nvPr/>
        </p:nvPicPr>
        <p:blipFill>
          <a:blip r:embed="rId5"/>
          <a:stretch>
            <a:fillRect/>
          </a:stretch>
        </p:blipFill>
        <p:spPr>
          <a:xfrm>
            <a:off x="8644457" y="2733052"/>
            <a:ext cx="1422400" cy="1611630"/>
          </a:xfrm>
          <a:prstGeom prst="rect">
            <a:avLst/>
          </a:prstGeom>
        </p:spPr>
      </p:pic>
      <p:pic>
        <p:nvPicPr>
          <p:cNvPr id="22" name="Picture 21" descr="The Enormous Turnip&#10;Traditional tale" title="The Enormous Turnip"/>
          <p:cNvPicPr>
            <a:picLocks noChangeAspect="1"/>
          </p:cNvPicPr>
          <p:nvPr/>
        </p:nvPicPr>
        <p:blipFill>
          <a:blip r:embed="rId6"/>
          <a:stretch>
            <a:fillRect/>
          </a:stretch>
        </p:blipFill>
        <p:spPr>
          <a:xfrm>
            <a:off x="6826597" y="2692634"/>
            <a:ext cx="1422400" cy="1278890"/>
          </a:xfrm>
          <a:prstGeom prst="rect">
            <a:avLst/>
          </a:prstGeom>
        </p:spPr>
      </p:pic>
      <p:pic>
        <p:nvPicPr>
          <p:cNvPr id="10" name="Picture 9" descr="Fletcher and the Caterpillar&#10;by Julia Rawlinson" title="Fletcher and the Caterpillar">
            <a:extLst>
              <a:ext uri="{FF2B5EF4-FFF2-40B4-BE49-F238E27FC236}">
                <a16:creationId xmlns:a16="http://schemas.microsoft.com/office/drawing/2014/main" id="{6B799A45-A982-6698-DF67-D20C1BDED950}"/>
              </a:ext>
            </a:extLst>
          </p:cNvPr>
          <p:cNvPicPr>
            <a:picLocks noChangeAspect="1"/>
          </p:cNvPicPr>
          <p:nvPr/>
        </p:nvPicPr>
        <p:blipFill>
          <a:blip r:embed="rId7"/>
          <a:stretch>
            <a:fillRect/>
          </a:stretch>
        </p:blipFill>
        <p:spPr>
          <a:xfrm>
            <a:off x="3187450" y="2832236"/>
            <a:ext cx="1196340" cy="1508760"/>
          </a:xfrm>
          <a:prstGeom prst="rect">
            <a:avLst/>
          </a:prstGeom>
        </p:spPr>
      </p:pic>
      <p:pic>
        <p:nvPicPr>
          <p:cNvPr id="11" name="Picture 10" descr="The World Needs Who You Were Made to Be&#10;by Joanna Gaines" title="The World Needs Who You Were Made to Be">
            <a:extLst>
              <a:ext uri="{FF2B5EF4-FFF2-40B4-BE49-F238E27FC236}">
                <a16:creationId xmlns:a16="http://schemas.microsoft.com/office/drawing/2014/main" id="{2C2978BD-B281-3B35-1989-A223779CB6AF}"/>
              </a:ext>
            </a:extLst>
          </p:cNvPr>
          <p:cNvPicPr>
            <a:picLocks noChangeAspect="1"/>
          </p:cNvPicPr>
          <p:nvPr/>
        </p:nvPicPr>
        <p:blipFill>
          <a:blip r:embed="rId8"/>
          <a:stretch>
            <a:fillRect/>
          </a:stretch>
        </p:blipFill>
        <p:spPr>
          <a:xfrm>
            <a:off x="12419329" y="2545643"/>
            <a:ext cx="1422400" cy="1730375"/>
          </a:xfrm>
          <a:prstGeom prst="rect">
            <a:avLst/>
          </a:prstGeom>
        </p:spPr>
      </p:pic>
      <p:pic>
        <p:nvPicPr>
          <p:cNvPr id="14" name="Picture 13" descr="The Big Book of Bugs&#10;by Yuval Zommer" title="The Big Book of Bugs">
            <a:extLst>
              <a:ext uri="{FF2B5EF4-FFF2-40B4-BE49-F238E27FC236}">
                <a16:creationId xmlns:a16="http://schemas.microsoft.com/office/drawing/2014/main" id="{9DA437F9-4145-284C-F8C7-FB32A2F6A395}"/>
              </a:ext>
            </a:extLst>
          </p:cNvPr>
          <p:cNvPicPr>
            <a:picLocks noChangeAspect="1"/>
          </p:cNvPicPr>
          <p:nvPr/>
        </p:nvPicPr>
        <p:blipFill>
          <a:blip r:embed="rId9"/>
          <a:stretch>
            <a:fillRect/>
          </a:stretch>
        </p:blipFill>
        <p:spPr>
          <a:xfrm>
            <a:off x="10522626" y="2508367"/>
            <a:ext cx="1422400" cy="2015490"/>
          </a:xfrm>
          <a:prstGeom prst="rect">
            <a:avLst/>
          </a:prstGeom>
        </p:spPr>
      </p:pic>
      <p:pic>
        <p:nvPicPr>
          <p:cNvPr id="23" name="Picture 22" descr="Eddie's Garden and How to Make Things Grow&#10;by Sarah Garland" title="Eddie's Garden and How to Make Things Grow"/>
          <p:cNvPicPr>
            <a:picLocks noChangeAspect="1"/>
          </p:cNvPicPr>
          <p:nvPr/>
        </p:nvPicPr>
        <p:blipFill>
          <a:blip r:embed="rId10"/>
          <a:stretch>
            <a:fillRect/>
          </a:stretch>
        </p:blipFill>
        <p:spPr>
          <a:xfrm>
            <a:off x="5010295" y="2713676"/>
            <a:ext cx="1278221" cy="1606297"/>
          </a:xfrm>
          <a:prstGeom prst="rect">
            <a:avLst/>
          </a:prstGeom>
        </p:spPr>
      </p:pic>
    </p:spTree>
    <p:extLst>
      <p:ext uri="{BB962C8B-B14F-4D97-AF65-F5344CB8AC3E}">
        <p14:creationId xmlns:p14="http://schemas.microsoft.com/office/powerpoint/2010/main" val="35855473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ECFC4-BFC3-01AE-257F-DCA93A263A62}"/>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225CB060-CD6E-8C5B-5C60-0AD3AEF37A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080D9911-F244-FC49-6670-D2EDA21CA0EC}"/>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A513AE75-44FE-C944-F7A7-08CBE86717B3}"/>
              </a:ext>
            </a:extLst>
          </p:cNvPr>
          <p:cNvGraphicFramePr>
            <a:graphicFrameLocks noGrp="1"/>
          </p:cNvGraphicFramePr>
          <p:nvPr>
            <p:extLst>
              <p:ext uri="{D42A27DB-BD31-4B8C-83A1-F6EECF244321}">
                <p14:modId xmlns:p14="http://schemas.microsoft.com/office/powerpoint/2010/main" val="1689621191"/>
              </p:ext>
            </p:extLst>
          </p:nvPr>
        </p:nvGraphicFramePr>
        <p:xfrm>
          <a:off x="1031240" y="2108590"/>
          <a:ext cx="12926061" cy="7402443"/>
        </p:xfrm>
        <a:graphic>
          <a:graphicData uri="http://schemas.openxmlformats.org/drawingml/2006/table">
            <a:tbl>
              <a:tblPr firstRow="1" bandRow="1">
                <a:tableStyleId>{5C22544A-7EE6-4342-B048-85BDC9FD1C3A}</a:tableStyleId>
              </a:tblPr>
              <a:tblGrid>
                <a:gridCol w="1877060">
                  <a:extLst>
                    <a:ext uri="{9D8B030D-6E8A-4147-A177-3AD203B41FA5}">
                      <a16:colId xmlns:a16="http://schemas.microsoft.com/office/drawing/2014/main" val="2917453490"/>
                    </a:ext>
                  </a:extLst>
                </a:gridCol>
                <a:gridCol w="181610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788161">
                  <a:extLst>
                    <a:ext uri="{9D8B030D-6E8A-4147-A177-3AD203B41FA5}">
                      <a16:colId xmlns:a16="http://schemas.microsoft.com/office/drawing/2014/main" val="2476362153"/>
                    </a:ext>
                  </a:extLst>
                </a:gridCol>
                <a:gridCol w="190500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Summer 2 (A)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600" b="1">
                          <a:solidFill>
                            <a:srgbClr val="000000"/>
                          </a:solidFill>
                          <a:latin typeface="+mn-lt"/>
                          <a:ea typeface="+mn-lt"/>
                          <a:cs typeface="+mn-lt"/>
                        </a:rPr>
                        <a:t>Assorted</a:t>
                      </a:r>
                    </a:p>
                    <a:p>
                      <a:r>
                        <a:rPr sz="1600" b="1">
                          <a:solidFill>
                            <a:srgbClr val="000000"/>
                          </a:solidFill>
                          <a:latin typeface="+mn-lt"/>
                          <a:ea typeface="+mn-lt"/>
                          <a:cs typeface="+mn-lt"/>
                        </a:rPr>
                        <a:t>Industrious</a:t>
                      </a:r>
                    </a:p>
                    <a:p>
                      <a:r>
                        <a:rPr sz="1600" b="1">
                          <a:solidFill>
                            <a:srgbClr val="000000"/>
                          </a:solidFill>
                          <a:latin typeface="+mn-lt"/>
                          <a:ea typeface="+mn-lt"/>
                          <a:cs typeface="+mn-lt"/>
                        </a:rPr>
                        <a:t>Tended</a:t>
                      </a:r>
                    </a:p>
                    <a:p>
                      <a:r>
                        <a:rPr sz="1600" b="1">
                          <a:solidFill>
                            <a:srgbClr val="000000"/>
                          </a:solidFill>
                          <a:latin typeface="+mn-lt"/>
                          <a:ea typeface="+mn-lt"/>
                          <a:cs typeface="+mn-lt"/>
                        </a:rPr>
                        <a:t>Appetising</a:t>
                      </a:r>
                    </a:p>
                    <a:p>
                      <a:r>
                        <a:rPr sz="1600" b="1">
                          <a:solidFill>
                            <a:srgbClr val="000000"/>
                          </a:solidFill>
                          <a:latin typeface="+mn-lt"/>
                          <a:ea typeface="+mn-lt"/>
                          <a:cs typeface="+mn-lt"/>
                        </a:rPr>
                        <a:t>Concocting (repeated)</a:t>
                      </a:r>
                    </a:p>
                    <a:p>
                      <a:r>
                        <a:rPr sz="1600" b="1">
                          <a:solidFill>
                            <a:srgbClr val="000000"/>
                          </a:solidFill>
                          <a:latin typeface="+mn-lt"/>
                          <a:ea typeface="+mn-lt"/>
                          <a:cs typeface="+mn-lt"/>
                        </a:rPr>
                        <a:t>Pesky</a:t>
                      </a:r>
                    </a:p>
                    <a:p>
                      <a:r>
                        <a:rPr sz="1600" b="1">
                          <a:solidFill>
                            <a:srgbClr val="000000"/>
                          </a:solidFill>
                          <a:latin typeface="+mn-lt"/>
                          <a:ea typeface="+mn-lt"/>
                          <a:cs typeface="+mn-lt"/>
                        </a:rPr>
                        <a:t>Baffle</a:t>
                      </a:r>
                    </a:p>
                    <a:p>
                      <a:r>
                        <a:rPr sz="1600" b="1">
                          <a:solidFill>
                            <a:srgbClr val="000000"/>
                          </a:solidFill>
                          <a:latin typeface="+mn-lt"/>
                          <a:ea typeface="+mn-lt"/>
                          <a:cs typeface="+mn-lt"/>
                        </a:rPr>
                        <a:t>Brazen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600" b="1">
                          <a:solidFill>
                            <a:srgbClr val="000000"/>
                          </a:solidFill>
                          <a:latin typeface="+mn-lt"/>
                          <a:ea typeface="+mn-lt"/>
                          <a:cs typeface="+mn-lt"/>
                        </a:rPr>
                        <a:t>Gazed</a:t>
                      </a:r>
                    </a:p>
                    <a:p>
                      <a:r>
                        <a:rPr sz="1600" b="1">
                          <a:solidFill>
                            <a:srgbClr val="000000"/>
                          </a:solidFill>
                          <a:latin typeface="+mn-lt"/>
                          <a:ea typeface="+mn-lt"/>
                          <a:cs typeface="+mn-lt"/>
                        </a:rPr>
                        <a:t>Immense</a:t>
                      </a:r>
                    </a:p>
                    <a:p>
                      <a:r>
                        <a:rPr sz="1600" b="1">
                          <a:solidFill>
                            <a:srgbClr val="000000"/>
                          </a:solidFill>
                          <a:latin typeface="+mn-lt"/>
                          <a:ea typeface="+mn-lt"/>
                          <a:cs typeface="+mn-lt"/>
                        </a:rPr>
                        <a:t>Towering</a:t>
                      </a:r>
                    </a:p>
                    <a:p>
                      <a:r>
                        <a:rPr sz="1600" b="1">
                          <a:solidFill>
                            <a:srgbClr val="000000"/>
                          </a:solidFill>
                          <a:latin typeface="+mn-lt"/>
                          <a:ea typeface="+mn-lt"/>
                          <a:cs typeface="+mn-lt"/>
                        </a:rPr>
                        <a:t>Hideous</a:t>
                      </a:r>
                    </a:p>
                    <a:p>
                      <a:r>
                        <a:rPr sz="1600" b="1">
                          <a:solidFill>
                            <a:srgbClr val="000000"/>
                          </a:solidFill>
                          <a:latin typeface="+mn-lt"/>
                          <a:ea typeface="+mn-lt"/>
                          <a:cs typeface="+mn-lt"/>
                        </a:rPr>
                        <a:t>Arched</a:t>
                      </a:r>
                    </a:p>
                    <a:p>
                      <a:r>
                        <a:rPr sz="1600" b="1">
                          <a:solidFill>
                            <a:srgbClr val="000000"/>
                          </a:solidFill>
                          <a:latin typeface="+mn-lt"/>
                          <a:ea typeface="+mn-lt"/>
                          <a:cs typeface="+mn-lt"/>
                        </a:rPr>
                        <a:t>Ear splitting </a:t>
                      </a:r>
                    </a:p>
                    <a:p>
                      <a:r>
                        <a:rPr sz="1600" b="1">
                          <a:solidFill>
                            <a:srgbClr val="000000"/>
                          </a:solidFill>
                          <a:latin typeface="+mn-lt"/>
                          <a:ea typeface="+mn-lt"/>
                          <a:cs typeface="+mn-lt"/>
                        </a:rPr>
                        <a:t>Squirting</a:t>
                      </a:r>
                    </a:p>
                    <a:p>
                      <a:r>
                        <a:rPr sz="1600" b="1">
                          <a:solidFill>
                            <a:srgbClr val="000000"/>
                          </a:solidFill>
                          <a:latin typeface="+mn-lt"/>
                          <a:ea typeface="+mn-lt"/>
                          <a:cs typeface="+mn-lt"/>
                        </a:rPr>
                        <a:t>Tale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600" b="1">
                          <a:solidFill>
                            <a:srgbClr val="000000"/>
                          </a:solidFill>
                        </a:rPr>
                        <a:t>Essential</a:t>
                      </a:r>
                      <a:endParaRPr sz="1800" b="1">
                        <a:latin typeface="+mn-lt"/>
                        <a:ea typeface="+mn-lt"/>
                        <a:cs typeface="+mn-lt"/>
                      </a:endParaRPr>
                    </a:p>
                    <a:p>
                      <a:r>
                        <a:rPr sz="1600" b="1">
                          <a:solidFill>
                            <a:srgbClr val="000000"/>
                          </a:solidFill>
                        </a:rPr>
                        <a:t>Depend</a:t>
                      </a:r>
                      <a:endParaRPr sz="1800" b="1">
                        <a:latin typeface="+mn-lt"/>
                        <a:ea typeface="+mn-lt"/>
                        <a:cs typeface="+mn-lt"/>
                      </a:endParaRPr>
                    </a:p>
                    <a:p>
                      <a:r>
                        <a:rPr sz="1600" b="1">
                          <a:solidFill>
                            <a:srgbClr val="000000"/>
                          </a:solidFill>
                        </a:rPr>
                        <a:t>Protect</a:t>
                      </a:r>
                      <a:endParaRPr sz="1800" b="1">
                        <a:latin typeface="+mn-lt"/>
                        <a:ea typeface="+mn-lt"/>
                        <a:cs typeface="+mn-lt"/>
                      </a:endParaRPr>
                    </a:p>
                    <a:p>
                      <a:r>
                        <a:rPr sz="1600" b="1">
                          <a:solidFill>
                            <a:srgbClr val="000000"/>
                          </a:solidFill>
                        </a:rPr>
                        <a:t>Decline</a:t>
                      </a:r>
                      <a:endParaRPr sz="1800" b="1">
                        <a:latin typeface="+mn-lt"/>
                        <a:ea typeface="+mn-lt"/>
                        <a:cs typeface="+mn-lt"/>
                      </a:endParaRPr>
                    </a:p>
                    <a:p>
                      <a:r>
                        <a:rPr sz="1600" b="1">
                          <a:solidFill>
                            <a:srgbClr val="000000"/>
                          </a:solidFill>
                        </a:rPr>
                        <a:t>Consequences</a:t>
                      </a:r>
                      <a:endParaRPr sz="1800" b="1">
                        <a:latin typeface="+mn-lt"/>
                        <a:ea typeface="+mn-lt"/>
                        <a:cs typeface="+mn-lt"/>
                      </a:endParaRPr>
                    </a:p>
                    <a:p>
                      <a:r>
                        <a:rPr sz="1600" b="1">
                          <a:solidFill>
                            <a:srgbClr val="000000"/>
                          </a:solidFill>
                        </a:rPr>
                        <a:t>Restore</a:t>
                      </a:r>
                      <a:endParaRPr sz="1800" b="1">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Drift</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Mistake</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Swallow</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Entangle</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Rescue</a:t>
                      </a:r>
                    </a:p>
                    <a:p>
                      <a:pPr marL="0" marR="0" lvl="0" indent="0" algn="l" defTabSz="914400">
                        <a:lnSpc>
                          <a:spcPct val="100000"/>
                        </a:lnSpc>
                        <a:spcBef>
                          <a:spcPts val="0"/>
                        </a:spcBef>
                        <a:spcAft>
                          <a:spcPts val="0"/>
                        </a:spcAft>
                        <a:buClrTx/>
                        <a:buSzTx/>
                        <a:buFontTx/>
                        <a:buNone/>
                      </a:pPr>
                      <a:r>
                        <a:rPr sz="2000" b="1">
                          <a:solidFill>
                            <a:srgbClr val="000000"/>
                          </a:solidFill>
                          <a:latin typeface="+mn-lt"/>
                          <a:ea typeface="+mn-lt"/>
                          <a:cs typeface="+mn-lt"/>
                        </a:rPr>
                        <a:t>Reuse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Aft>
                          <a:spcPts val="800"/>
                        </a:spcAft>
                        <a:buNone/>
                      </a:pPr>
                      <a:r>
                        <a:rPr sz="2000" b="1">
                          <a:solidFill>
                            <a:srgbClr val="000000"/>
                          </a:solidFill>
                          <a:latin typeface="+mn-lt"/>
                          <a:ea typeface="+mn-lt"/>
                          <a:cs typeface="+mn-lt"/>
                        </a:rPr>
                        <a:t>Stealthy</a:t>
                      </a:r>
                      <a:endParaRPr sz="1800" b="1">
                        <a:latin typeface="+mn-lt"/>
                        <a:ea typeface="+mn-lt"/>
                        <a:cs typeface="+mn-lt"/>
                      </a:endParaRPr>
                    </a:p>
                    <a:p>
                      <a:pPr>
                        <a:lnSpc>
                          <a:spcPct val="100000"/>
                        </a:lnSpc>
                        <a:spcAft>
                          <a:spcPts val="800"/>
                        </a:spcAft>
                        <a:buNone/>
                      </a:pPr>
                      <a:r>
                        <a:rPr sz="2000" b="1">
                          <a:solidFill>
                            <a:srgbClr val="000000"/>
                          </a:solidFill>
                          <a:latin typeface="+mn-lt"/>
                          <a:ea typeface="+mn-lt"/>
                          <a:cs typeface="+mn-lt"/>
                        </a:rPr>
                        <a:t>Ascend</a:t>
                      </a:r>
                      <a:endParaRPr sz="1800" b="1">
                        <a:latin typeface="+mn-lt"/>
                        <a:ea typeface="+mn-lt"/>
                        <a:cs typeface="+mn-lt"/>
                      </a:endParaRPr>
                    </a:p>
                    <a:p>
                      <a:pPr>
                        <a:lnSpc>
                          <a:spcPct val="100000"/>
                        </a:lnSpc>
                        <a:spcAft>
                          <a:spcPts val="800"/>
                        </a:spcAft>
                        <a:buNone/>
                      </a:pPr>
                      <a:r>
                        <a:rPr sz="2000" b="1">
                          <a:solidFill>
                            <a:srgbClr val="000000"/>
                          </a:solidFill>
                          <a:latin typeface="+mn-lt"/>
                          <a:ea typeface="+mn-lt"/>
                          <a:cs typeface="+mn-lt"/>
                        </a:rPr>
                        <a:t>Courageous</a:t>
                      </a:r>
                      <a:endParaRPr sz="1800" b="1">
                        <a:latin typeface="+mn-lt"/>
                        <a:ea typeface="+mn-lt"/>
                        <a:cs typeface="+mn-lt"/>
                      </a:endParaRPr>
                    </a:p>
                    <a:p>
                      <a:pPr>
                        <a:lnSpc>
                          <a:spcPct val="100000"/>
                        </a:lnSpc>
                        <a:spcAft>
                          <a:spcPts val="800"/>
                        </a:spcAft>
                        <a:buNone/>
                      </a:pPr>
                      <a:r>
                        <a:rPr sz="2000" b="1">
                          <a:solidFill>
                            <a:srgbClr val="000000"/>
                          </a:solidFill>
                          <a:latin typeface="+mn-lt"/>
                          <a:ea typeface="+mn-lt"/>
                          <a:cs typeface="+mn-lt"/>
                        </a:rPr>
                        <a:t>Creeping</a:t>
                      </a:r>
                      <a:endParaRPr sz="1800" b="1">
                        <a:latin typeface="+mn-lt"/>
                        <a:ea typeface="+mn-lt"/>
                        <a:cs typeface="+mn-lt"/>
                      </a:endParaRPr>
                    </a:p>
                    <a:p>
                      <a:pPr>
                        <a:lnSpc>
                          <a:spcPct val="100000"/>
                        </a:lnSpc>
                        <a:spcAft>
                          <a:spcPts val="800"/>
                        </a:spcAft>
                        <a:buNone/>
                      </a:pPr>
                      <a:r>
                        <a:rPr sz="2000" b="1">
                          <a:solidFill>
                            <a:srgbClr val="000000"/>
                          </a:solidFill>
                          <a:latin typeface="+mn-lt"/>
                          <a:ea typeface="+mn-lt"/>
                          <a:cs typeface="+mn-lt"/>
                        </a:rPr>
                        <a:t>Monstrous</a:t>
                      </a:r>
                      <a:endParaRPr sz="1800" b="1">
                        <a:latin typeface="+mn-lt"/>
                        <a:ea typeface="+mn-lt"/>
                        <a:cs typeface="+mn-lt"/>
                      </a:endParaRPr>
                    </a:p>
                    <a:p>
                      <a:pPr>
                        <a:lnSpc>
                          <a:spcPct val="100000"/>
                        </a:lnSpc>
                        <a:spcAft>
                          <a:spcPts val="800"/>
                        </a:spcAft>
                        <a:buNone/>
                      </a:pPr>
                      <a:r>
                        <a:rPr sz="2000" b="1">
                          <a:solidFill>
                            <a:srgbClr val="000000"/>
                          </a:solidFill>
                          <a:latin typeface="+mn-lt"/>
                          <a:ea typeface="+mn-lt"/>
                          <a:cs typeface="+mn-lt"/>
                        </a:rPr>
                        <a:t>Puzzling</a:t>
                      </a:r>
                      <a:endParaRPr sz="1800" b="1">
                        <a:latin typeface="+mn-lt"/>
                        <a:ea typeface="+mn-lt"/>
                        <a:cs typeface="+mn-lt"/>
                      </a:endParaRPr>
                    </a:p>
                    <a:p>
                      <a:pPr>
                        <a:lnSpc>
                          <a:spcPct val="100000"/>
                        </a:lnSpc>
                        <a:spcAft>
                          <a:spcPts val="800"/>
                        </a:spcAft>
                        <a:buNone/>
                      </a:pPr>
                      <a:r>
                        <a:rPr sz="2000" b="1">
                          <a:solidFill>
                            <a:srgbClr val="000000"/>
                          </a:solidFill>
                          <a:latin typeface="+mn-lt"/>
                          <a:ea typeface="+mn-lt"/>
                          <a:cs typeface="+mn-lt"/>
                        </a:rPr>
                        <a:t>Request</a:t>
                      </a:r>
                      <a:endParaRPr sz="1800" b="1">
                        <a:latin typeface="+mn-lt"/>
                        <a:ea typeface="+mn-lt"/>
                        <a:cs typeface="+mn-lt"/>
                      </a:endParaRPr>
                    </a:p>
                    <a:p>
                      <a:pPr>
                        <a:lnSpc>
                          <a:spcPct val="100000"/>
                        </a:lnSpc>
                        <a:spcAft>
                          <a:spcPts val="800"/>
                        </a:spcAft>
                        <a:buNone/>
                      </a:pPr>
                      <a:r>
                        <a:rPr sz="2000" b="1">
                          <a:solidFill>
                            <a:srgbClr val="000000"/>
                          </a:solidFill>
                          <a:latin typeface="+mn-lt"/>
                          <a:ea typeface="+mn-lt"/>
                          <a:cs typeface="+mn-lt"/>
                        </a:rPr>
                        <a:t>Voyaging</a:t>
                      </a:r>
                      <a:endParaRPr sz="1800" b="1">
                        <a:latin typeface="+mn-lt"/>
                        <a:ea typeface="+mn-lt"/>
                        <a:cs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600" b="1">
                          <a:solidFill>
                            <a:srgbClr val="000000"/>
                          </a:solidFill>
                          <a:latin typeface="+mn-lt"/>
                          <a:ea typeface="+mn-lt"/>
                          <a:cs typeface="+mn-lt"/>
                        </a:rPr>
                        <a:t>Swirl</a:t>
                      </a:r>
                    </a:p>
                    <a:p>
                      <a:pPr marL="0" marR="0" lvl="0" indent="0" algn="l" defTabSz="914400">
                        <a:lnSpc>
                          <a:spcPct val="100000"/>
                        </a:lnSpc>
                        <a:spcBef>
                          <a:spcPts val="0"/>
                        </a:spcBef>
                        <a:spcAft>
                          <a:spcPts val="0"/>
                        </a:spcAft>
                        <a:buClrTx/>
                        <a:buSzTx/>
                        <a:buFontTx/>
                        <a:buNone/>
                      </a:pPr>
                      <a:r>
                        <a:rPr sz="1600" b="1">
                          <a:solidFill>
                            <a:srgbClr val="000000"/>
                          </a:solidFill>
                          <a:latin typeface="+mn-lt"/>
                          <a:ea typeface="+mn-lt"/>
                          <a:cs typeface="+mn-lt"/>
                        </a:rPr>
                        <a:t>Courage</a:t>
                      </a:r>
                    </a:p>
                    <a:p>
                      <a:pPr marL="0" marR="0" lvl="0" indent="0" algn="l" defTabSz="914400">
                        <a:lnSpc>
                          <a:spcPct val="100000"/>
                        </a:lnSpc>
                        <a:spcBef>
                          <a:spcPts val="0"/>
                        </a:spcBef>
                        <a:spcAft>
                          <a:spcPts val="0"/>
                        </a:spcAft>
                        <a:buClrTx/>
                        <a:buSzTx/>
                        <a:buFontTx/>
                        <a:buNone/>
                      </a:pPr>
                      <a:r>
                        <a:rPr sz="1600" b="1">
                          <a:solidFill>
                            <a:srgbClr val="000000"/>
                          </a:solidFill>
                          <a:latin typeface="+mn-lt"/>
                          <a:ea typeface="+mn-lt"/>
                          <a:cs typeface="+mn-lt"/>
                        </a:rPr>
                        <a:t>Marvellous</a:t>
                      </a:r>
                    </a:p>
                    <a:p>
                      <a:pPr marL="0" marR="0" lvl="0" indent="0" algn="l" defTabSz="914400">
                        <a:lnSpc>
                          <a:spcPct val="100000"/>
                        </a:lnSpc>
                        <a:spcBef>
                          <a:spcPts val="0"/>
                        </a:spcBef>
                        <a:spcAft>
                          <a:spcPts val="0"/>
                        </a:spcAft>
                        <a:buClrTx/>
                        <a:buSzTx/>
                        <a:buFontTx/>
                        <a:buNone/>
                      </a:pPr>
                      <a:r>
                        <a:rPr sz="1600" b="1">
                          <a:solidFill>
                            <a:srgbClr val="000000"/>
                          </a:solidFill>
                          <a:latin typeface="+mn-lt"/>
                          <a:ea typeface="+mn-lt"/>
                          <a:cs typeface="+mn-lt"/>
                        </a:rPr>
                        <a:t>Unbelievable</a:t>
                      </a:r>
                    </a:p>
                    <a:p>
                      <a:r>
                        <a:rPr sz="1600" b="1">
                          <a:solidFill>
                            <a:srgbClr val="000000"/>
                          </a:solidFill>
                        </a:rPr>
                        <a:t>Astonishing</a:t>
                      </a:r>
                      <a:endParaRPr sz="1800" b="1">
                        <a:latin typeface="+mn-lt"/>
                        <a:ea typeface="+mn-lt"/>
                        <a:cs typeface="+mn-lt"/>
                      </a:endParaRPr>
                    </a:p>
                    <a:p>
                      <a:r>
                        <a:rPr sz="1600" b="1">
                          <a:solidFill>
                            <a:srgbClr val="000000"/>
                          </a:solidFill>
                        </a:rPr>
                        <a:t>Magical</a:t>
                      </a:r>
                      <a:endParaRPr sz="1800" b="1">
                        <a:latin typeface="+mn-lt"/>
                        <a:ea typeface="+mn-lt"/>
                        <a:cs typeface="+mn-lt"/>
                      </a:endParaRPr>
                    </a:p>
                    <a:p>
                      <a:r>
                        <a:rPr sz="1600" b="1">
                          <a:solidFill>
                            <a:srgbClr val="000000"/>
                          </a:solidFill>
                        </a:rPr>
                        <a:t>Brilliance</a:t>
                      </a:r>
                      <a:endParaRPr sz="1800" b="1">
                        <a:latin typeface="+mn-lt"/>
                        <a:ea typeface="+mn-lt"/>
                        <a:cs typeface="+mn-lt"/>
                      </a:endParaRPr>
                    </a:p>
                    <a:p>
                      <a:r>
                        <a:rPr sz="1600" b="1">
                          <a:solidFill>
                            <a:srgbClr val="000000"/>
                          </a:solidFill>
                        </a:rPr>
                        <a:t>Enchanted</a:t>
                      </a:r>
                      <a:endParaRPr sz="1800" b="1">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Deep Sea Detectives/ Sea-life/ Re-cycling/Sustainability/ Seasonal Changes-Summer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6F4CF2D6-825C-E35D-124E-8B4DA6E3EEAE}"/>
              </a:ext>
            </a:extLst>
          </p:cNvPr>
          <p:cNvSpPr txBox="1"/>
          <p:nvPr/>
        </p:nvSpPr>
        <p:spPr>
          <a:xfrm>
            <a:off x="2222500" y="1274033"/>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6" name="Picture 5" descr="The Lighthouse Keeper's Lunch&#10;by Ronda Armitage" title="The Lighthouse Keeper's Lunch">
            <a:extLst>
              <a:ext uri="{FF2B5EF4-FFF2-40B4-BE49-F238E27FC236}">
                <a16:creationId xmlns:a16="http://schemas.microsoft.com/office/drawing/2014/main" id="{028361C5-4083-564C-8DAF-B2654E5064B0}"/>
              </a:ext>
            </a:extLst>
          </p:cNvPr>
          <p:cNvPicPr>
            <a:picLocks noChangeAspect="1"/>
          </p:cNvPicPr>
          <p:nvPr/>
        </p:nvPicPr>
        <p:blipFill>
          <a:blip r:embed="rId4"/>
          <a:stretch>
            <a:fillRect/>
          </a:stretch>
        </p:blipFill>
        <p:spPr>
          <a:xfrm>
            <a:off x="3136900" y="2832100"/>
            <a:ext cx="1371600" cy="1603475"/>
          </a:xfrm>
          <a:prstGeom prst="rect">
            <a:avLst/>
          </a:prstGeom>
        </p:spPr>
      </p:pic>
      <p:pic>
        <p:nvPicPr>
          <p:cNvPr id="9" name="Picture 8" descr="The Snail and the Whale&#10;by Julia Donaldson" title="The Snail and the Whale">
            <a:extLst>
              <a:ext uri="{FF2B5EF4-FFF2-40B4-BE49-F238E27FC236}">
                <a16:creationId xmlns:a16="http://schemas.microsoft.com/office/drawing/2014/main" id="{0A81742C-593D-B846-18E9-16C667633CEF}"/>
              </a:ext>
            </a:extLst>
          </p:cNvPr>
          <p:cNvPicPr>
            <a:picLocks noChangeAspect="1"/>
          </p:cNvPicPr>
          <p:nvPr/>
        </p:nvPicPr>
        <p:blipFill>
          <a:blip r:embed="rId5"/>
          <a:stretch>
            <a:fillRect/>
          </a:stretch>
        </p:blipFill>
        <p:spPr>
          <a:xfrm>
            <a:off x="4878127" y="2950526"/>
            <a:ext cx="1456684" cy="1437408"/>
          </a:xfrm>
          <a:prstGeom prst="rect">
            <a:avLst/>
          </a:prstGeom>
        </p:spPr>
      </p:pic>
      <p:pic>
        <p:nvPicPr>
          <p:cNvPr id="11" name="Picture 10" descr="The Night Pirates&#10;by Peter Harris" title="The Night Pirates">
            <a:extLst>
              <a:ext uri="{FF2B5EF4-FFF2-40B4-BE49-F238E27FC236}">
                <a16:creationId xmlns:a16="http://schemas.microsoft.com/office/drawing/2014/main" id="{3612C91A-25B6-6B06-B8DF-E50A545AAF27}"/>
              </a:ext>
            </a:extLst>
          </p:cNvPr>
          <p:cNvPicPr>
            <a:picLocks noChangeAspect="1"/>
          </p:cNvPicPr>
          <p:nvPr/>
        </p:nvPicPr>
        <p:blipFill>
          <a:blip r:embed="rId6"/>
          <a:stretch>
            <a:fillRect/>
          </a:stretch>
        </p:blipFill>
        <p:spPr>
          <a:xfrm>
            <a:off x="10415162" y="2984659"/>
            <a:ext cx="1510184" cy="1418897"/>
          </a:xfrm>
          <a:prstGeom prst="rect">
            <a:avLst/>
          </a:prstGeom>
        </p:spPr>
      </p:pic>
      <p:sp>
        <p:nvSpPr>
          <p:cNvPr id="14" name="Freeform 19">
            <a:extLst>
              <a:ext uri="{FF2B5EF4-FFF2-40B4-BE49-F238E27FC236}">
                <a16:creationId xmlns:a16="http://schemas.microsoft.com/office/drawing/2014/main" id="{84DFCA18-FA03-BE90-477F-03C730D3B3E6}"/>
              </a:ext>
            </a:extLst>
          </p:cNvPr>
          <p:cNvSpPr/>
          <p:nvPr/>
        </p:nvSpPr>
        <p:spPr>
          <a:xfrm>
            <a:off x="8619382" y="2984659"/>
            <a:ext cx="1510184" cy="1445659"/>
          </a:xfrm>
          <a:custGeom>
            <a:avLst/>
            <a:gdLst/>
            <a:ahLst/>
            <a:cxnLst/>
            <a:rect l="l" t="t" r="r" b="b"/>
            <a:pathLst>
              <a:path w="2560320" h="2570988">
                <a:moveTo>
                  <a:pt x="0" y="0"/>
                </a:moveTo>
                <a:lnTo>
                  <a:pt x="2560320" y="0"/>
                </a:lnTo>
                <a:lnTo>
                  <a:pt x="2560320" y="2570988"/>
                </a:lnTo>
                <a:lnTo>
                  <a:pt x="0" y="2570988"/>
                </a:lnTo>
                <a:lnTo>
                  <a:pt x="0" y="0"/>
                </a:lnTo>
                <a:close/>
              </a:path>
            </a:pathLst>
          </a:custGeom>
          <a:blipFill>
            <a:blip r:embed="rId7"/>
            <a:stretch>
              <a:fillRect/>
            </a:stretch>
          </a:blipFill>
        </p:spPr>
        <p:txBody>
          <a:bodyPr/>
          <a:lstStyle/>
          <a:p>
            <a:endParaRPr lang="en-GB" noProof="0" dirty="0"/>
          </a:p>
        </p:txBody>
      </p:sp>
      <p:pic>
        <p:nvPicPr>
          <p:cNvPr id="17" name="Picture 16" descr="Julian Is a Mermaid&#10;by Jessica Love" title="Julian Is a Mermaid">
            <a:extLst>
              <a:ext uri="{FF2B5EF4-FFF2-40B4-BE49-F238E27FC236}">
                <a16:creationId xmlns:a16="http://schemas.microsoft.com/office/drawing/2014/main" id="{A50B7E18-C692-8F3D-E840-F23EEB5869DD}"/>
              </a:ext>
            </a:extLst>
          </p:cNvPr>
          <p:cNvPicPr>
            <a:picLocks noChangeAspect="1"/>
          </p:cNvPicPr>
          <p:nvPr/>
        </p:nvPicPr>
        <p:blipFill>
          <a:blip r:embed="rId8"/>
          <a:stretch>
            <a:fillRect/>
          </a:stretch>
        </p:blipFill>
        <p:spPr>
          <a:xfrm>
            <a:off x="12184316" y="2987723"/>
            <a:ext cx="1510185" cy="1394701"/>
          </a:xfrm>
          <a:prstGeom prst="rect">
            <a:avLst/>
          </a:prstGeom>
        </p:spPr>
      </p:pic>
      <p:pic>
        <p:nvPicPr>
          <p:cNvPr id="20" name="Picture 19">
            <a:extLst>
              <a:ext uri="{FF2B5EF4-FFF2-40B4-BE49-F238E27FC236}">
                <a16:creationId xmlns:a16="http://schemas.microsoft.com/office/drawing/2014/main" id="{3157506C-3F02-8ED2-FAF7-2779ECB37472}"/>
              </a:ext>
            </a:extLst>
          </p:cNvPr>
          <p:cNvPicPr>
            <a:picLocks noChangeAspect="1"/>
          </p:cNvPicPr>
          <p:nvPr/>
        </p:nvPicPr>
        <p:blipFill>
          <a:blip r:embed="rId9"/>
          <a:stretch>
            <a:fillRect/>
          </a:stretch>
        </p:blipFill>
        <p:spPr>
          <a:xfrm>
            <a:off x="469900" y="10012219"/>
            <a:ext cx="1079145" cy="389536"/>
          </a:xfrm>
          <a:prstGeom prst="rect">
            <a:avLst/>
          </a:prstGeom>
        </p:spPr>
      </p:pic>
      <p:pic>
        <p:nvPicPr>
          <p:cNvPr id="2" name="Picture 1" descr="If Bees Disappeared&#10;by Lily Williams" title="If Bees Disappeared">
            <a:extLst>
              <a:ext uri="{FF2B5EF4-FFF2-40B4-BE49-F238E27FC236}">
                <a16:creationId xmlns:a16="http://schemas.microsoft.com/office/drawing/2014/main" id="{D2807FA3-5305-6E32-F94F-2A94030CE48C}"/>
              </a:ext>
            </a:extLst>
          </p:cNvPr>
          <p:cNvPicPr>
            <a:picLocks noChangeAspect="1"/>
          </p:cNvPicPr>
          <p:nvPr/>
        </p:nvPicPr>
        <p:blipFill>
          <a:blip r:embed="rId10"/>
          <a:stretch>
            <a:fillRect/>
          </a:stretch>
        </p:blipFill>
        <p:spPr>
          <a:xfrm>
            <a:off x="6708671" y="3189645"/>
            <a:ext cx="1324610" cy="1035685"/>
          </a:xfrm>
          <a:prstGeom prst="rect">
            <a:avLst/>
          </a:prstGeom>
        </p:spPr>
      </p:pic>
      <p:pic>
        <p:nvPicPr>
          <p:cNvPr id="21" name="Picture 20" descr="Somebody Swallowed Stanley&#10;by Sarah Roberts" title="Somebody Swallowed Stanley"/>
          <p:cNvPicPr>
            <a:picLocks noChangeAspect="1"/>
          </p:cNvPicPr>
          <p:nvPr/>
        </p:nvPicPr>
        <p:blipFill>
          <a:blip r:embed="rId11"/>
          <a:stretch>
            <a:fillRect/>
          </a:stretch>
        </p:blipFill>
        <p:spPr>
          <a:xfrm>
            <a:off x="8677910" y="2982787"/>
            <a:ext cx="1325880" cy="1195943"/>
          </a:xfrm>
          <a:prstGeom prst="rect">
            <a:avLst/>
          </a:prstGeom>
        </p:spPr>
      </p:pic>
    </p:spTree>
    <p:extLst>
      <p:ext uri="{BB962C8B-B14F-4D97-AF65-F5344CB8AC3E}">
        <p14:creationId xmlns:p14="http://schemas.microsoft.com/office/powerpoint/2010/main" val="4107597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6789F-6098-9159-B37C-F4C754F7FAAB}"/>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2CAD6534-4F3F-4E28-E362-38DEA6C4DA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70A978BA-1756-4FE7-E5B9-45E02D47BAA6}"/>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8474D093-6E80-1346-56F2-215ADBCE3D2B}"/>
              </a:ext>
            </a:extLst>
          </p:cNvPr>
          <p:cNvGraphicFramePr>
            <a:graphicFrameLocks noGrp="1"/>
          </p:cNvGraphicFramePr>
          <p:nvPr>
            <p:extLst>
              <p:ext uri="{D42A27DB-BD31-4B8C-83A1-F6EECF244321}">
                <p14:modId xmlns:p14="http://schemas.microsoft.com/office/powerpoint/2010/main" val="735347097"/>
              </p:ext>
            </p:extLst>
          </p:nvPr>
        </p:nvGraphicFramePr>
        <p:xfrm>
          <a:off x="1031240" y="2108590"/>
          <a:ext cx="12926061" cy="7087483"/>
        </p:xfrm>
        <a:graphic>
          <a:graphicData uri="http://schemas.openxmlformats.org/drawingml/2006/table">
            <a:tbl>
              <a:tblPr firstRow="1" bandRow="1">
                <a:tableStyleId>{5C22544A-7EE6-4342-B048-85BDC9FD1C3A}</a:tableStyleId>
              </a:tblPr>
              <a:tblGrid>
                <a:gridCol w="1877060">
                  <a:extLst>
                    <a:ext uri="{9D8B030D-6E8A-4147-A177-3AD203B41FA5}">
                      <a16:colId xmlns:a16="http://schemas.microsoft.com/office/drawing/2014/main" val="2917453490"/>
                    </a:ext>
                  </a:extLst>
                </a:gridCol>
                <a:gridCol w="181610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788161">
                  <a:extLst>
                    <a:ext uri="{9D8B030D-6E8A-4147-A177-3AD203B41FA5}">
                      <a16:colId xmlns:a16="http://schemas.microsoft.com/office/drawing/2014/main" val="2476362153"/>
                    </a:ext>
                  </a:extLst>
                </a:gridCol>
                <a:gridCol w="190500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Summer 2 (B)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Journey</a:t>
                      </a:r>
                      <a:endParaRPr sz="1800" b="1" dirty="0">
                        <a:latin typeface="+mn-lt"/>
                        <a:ea typeface="+mn-lt"/>
                        <a:cs typeface="+mn-lt"/>
                      </a:endParaRPr>
                    </a:p>
                    <a:p>
                      <a:r>
                        <a:rPr sz="1800" b="1" dirty="0">
                          <a:solidFill>
                            <a:srgbClr val="000000"/>
                          </a:solidFill>
                        </a:rPr>
                        <a:t>Explore</a:t>
                      </a:r>
                      <a:endParaRPr sz="1800" b="1" dirty="0">
                        <a:latin typeface="+mn-lt"/>
                        <a:ea typeface="+mn-lt"/>
                        <a:cs typeface="+mn-lt"/>
                      </a:endParaRPr>
                    </a:p>
                    <a:p>
                      <a:r>
                        <a:rPr sz="1800" b="1" dirty="0">
                          <a:solidFill>
                            <a:srgbClr val="000000"/>
                          </a:solidFill>
                        </a:rPr>
                        <a:t>Distant</a:t>
                      </a:r>
                      <a:endParaRPr sz="1800" b="1" dirty="0">
                        <a:latin typeface="+mn-lt"/>
                        <a:ea typeface="+mn-lt"/>
                        <a:cs typeface="+mn-lt"/>
                      </a:endParaRPr>
                    </a:p>
                    <a:p>
                      <a:r>
                        <a:rPr sz="1800" b="1" dirty="0">
                          <a:solidFill>
                            <a:srgbClr val="000000"/>
                          </a:solidFill>
                        </a:rPr>
                        <a:t>Unusual</a:t>
                      </a:r>
                      <a:endParaRPr sz="1800" b="1" dirty="0">
                        <a:latin typeface="+mn-lt"/>
                        <a:ea typeface="+mn-lt"/>
                        <a:cs typeface="+mn-lt"/>
                      </a:endParaRPr>
                    </a:p>
                    <a:p>
                      <a:r>
                        <a:rPr sz="1800" b="1" dirty="0">
                          <a:solidFill>
                            <a:srgbClr val="000000"/>
                          </a:solidFill>
                        </a:rPr>
                        <a:t>Discover</a:t>
                      </a:r>
                      <a:endParaRPr sz="1800" b="1" dirty="0">
                        <a:latin typeface="+mn-lt"/>
                        <a:ea typeface="+mn-lt"/>
                        <a:cs typeface="+mn-lt"/>
                      </a:endParaRPr>
                    </a:p>
                    <a:p>
                      <a:r>
                        <a:rPr sz="1800" b="1" dirty="0">
                          <a:solidFill>
                            <a:srgbClr val="000000"/>
                          </a:solidFill>
                        </a:rPr>
                        <a:t>Delighted</a:t>
                      </a:r>
                      <a:endParaRPr sz="1800" b="1" dirty="0">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Shimmer</a:t>
                      </a:r>
                      <a:endParaRPr sz="1800" b="1" dirty="0">
                        <a:latin typeface="+mn-lt"/>
                        <a:ea typeface="+mn-lt"/>
                        <a:cs typeface="+mn-lt"/>
                      </a:endParaRPr>
                    </a:p>
                    <a:p>
                      <a:r>
                        <a:rPr sz="1800" b="1" dirty="0">
                          <a:solidFill>
                            <a:srgbClr val="000000"/>
                          </a:solidFill>
                        </a:rPr>
                        <a:t>Drift</a:t>
                      </a:r>
                      <a:endParaRPr sz="1800" b="1" dirty="0">
                        <a:latin typeface="+mn-lt"/>
                        <a:ea typeface="+mn-lt"/>
                        <a:cs typeface="+mn-lt"/>
                      </a:endParaRPr>
                    </a:p>
                    <a:p>
                      <a:r>
                        <a:rPr sz="1800" b="1" dirty="0">
                          <a:solidFill>
                            <a:srgbClr val="000000"/>
                          </a:solidFill>
                        </a:rPr>
                        <a:t>Glide</a:t>
                      </a:r>
                      <a:endParaRPr sz="1800" b="1" dirty="0">
                        <a:latin typeface="+mn-lt"/>
                        <a:ea typeface="+mn-lt"/>
                        <a:cs typeface="+mn-lt"/>
                      </a:endParaRPr>
                    </a:p>
                    <a:p>
                      <a:r>
                        <a:rPr sz="1800" b="1" dirty="0">
                          <a:solidFill>
                            <a:srgbClr val="000000"/>
                          </a:solidFill>
                        </a:rPr>
                        <a:t>Lurk</a:t>
                      </a:r>
                      <a:endParaRPr sz="1800" b="1" dirty="0">
                        <a:latin typeface="+mn-lt"/>
                        <a:ea typeface="+mn-lt"/>
                        <a:cs typeface="+mn-lt"/>
                      </a:endParaRPr>
                    </a:p>
                    <a:p>
                      <a:r>
                        <a:rPr sz="1800" b="1" dirty="0">
                          <a:solidFill>
                            <a:srgbClr val="000000"/>
                          </a:solidFill>
                        </a:rPr>
                        <a:t>Camouflage</a:t>
                      </a:r>
                      <a:endParaRPr sz="1800" b="1" dirty="0">
                        <a:latin typeface="+mn-lt"/>
                        <a:ea typeface="+mn-lt"/>
                        <a:cs typeface="+mn-lt"/>
                      </a:endParaRPr>
                    </a:p>
                    <a:p>
                      <a:r>
                        <a:rPr sz="1800" b="1" dirty="0">
                          <a:solidFill>
                            <a:srgbClr val="000000"/>
                          </a:solidFill>
                        </a:rPr>
                        <a:t>Explore</a:t>
                      </a:r>
                      <a:endParaRPr sz="1800" b="1" dirty="0">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Elegant</a:t>
                      </a:r>
                      <a:endParaRPr sz="1800" b="1" dirty="0">
                        <a:latin typeface="+mn-lt"/>
                        <a:ea typeface="+mn-lt"/>
                        <a:cs typeface="+mn-lt"/>
                      </a:endParaRPr>
                    </a:p>
                    <a:p>
                      <a:r>
                        <a:rPr sz="1800" b="1" dirty="0">
                          <a:solidFill>
                            <a:srgbClr val="000000"/>
                          </a:solidFill>
                        </a:rPr>
                        <a:t>Voyage</a:t>
                      </a:r>
                      <a:endParaRPr sz="1800" b="1" dirty="0">
                        <a:latin typeface="+mn-lt"/>
                        <a:ea typeface="+mn-lt"/>
                        <a:cs typeface="+mn-lt"/>
                      </a:endParaRPr>
                    </a:p>
                    <a:p>
                      <a:r>
                        <a:rPr sz="1800" b="1" dirty="0">
                          <a:solidFill>
                            <a:srgbClr val="000000"/>
                          </a:solidFill>
                        </a:rPr>
                        <a:t>Bountiful</a:t>
                      </a:r>
                      <a:endParaRPr sz="1800" b="1" dirty="0">
                        <a:latin typeface="+mn-lt"/>
                        <a:ea typeface="+mn-lt"/>
                        <a:cs typeface="+mn-lt"/>
                      </a:endParaRPr>
                    </a:p>
                    <a:p>
                      <a:r>
                        <a:rPr sz="1800" b="1" dirty="0">
                          <a:solidFill>
                            <a:srgbClr val="000000"/>
                          </a:solidFill>
                        </a:rPr>
                        <a:t>Delighted</a:t>
                      </a:r>
                      <a:endParaRPr sz="1800" b="1" dirty="0">
                        <a:latin typeface="+mn-lt"/>
                        <a:ea typeface="+mn-lt"/>
                        <a:cs typeface="+mn-lt"/>
                      </a:endParaRPr>
                    </a:p>
                    <a:p>
                      <a:r>
                        <a:rPr sz="1800" b="1" dirty="0">
                          <a:solidFill>
                            <a:srgbClr val="000000"/>
                          </a:solidFill>
                        </a:rPr>
                        <a:t>Gaze</a:t>
                      </a:r>
                      <a:endParaRPr sz="1800" b="1" dirty="0">
                        <a:latin typeface="+mn-lt"/>
                        <a:ea typeface="+mn-lt"/>
                        <a:cs typeface="+mn-lt"/>
                      </a:endParaRPr>
                    </a:p>
                    <a:p>
                      <a:r>
                        <a:rPr sz="1800" b="1" dirty="0">
                          <a:solidFill>
                            <a:srgbClr val="000000"/>
                          </a:solidFill>
                        </a:rPr>
                        <a:t>Celebrate</a:t>
                      </a:r>
                      <a:endParaRPr sz="1800" b="1" dirty="0">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800" b="1" dirty="0">
                          <a:solidFill>
                            <a:srgbClr val="000000"/>
                          </a:solidFill>
                        </a:rPr>
                        <a:t>Clatter</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Startled</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Curious</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Discover</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Celebrate</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err="1">
                          <a:solidFill>
                            <a:srgbClr val="000000"/>
                          </a:solidFill>
                        </a:rPr>
                        <a:t>Retu</a:t>
                      </a:r>
                      <a:r>
                        <a:rPr lang="en-GB" sz="1800" b="1" dirty="0" err="1">
                          <a:solidFill>
                            <a:srgbClr val="000000"/>
                          </a:solidFill>
                        </a:rPr>
                        <a:t>rn</a:t>
                      </a:r>
                      <a:endParaRPr sz="1800" b="1" i="0" kern="1200" dirty="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Aft>
                          <a:spcPts val="0"/>
                        </a:spcAft>
                        <a:buNone/>
                      </a:pPr>
                      <a:r>
                        <a:rPr lang="en-GB" sz="1800" b="1" dirty="0"/>
                        <a:t>Share</a:t>
                      </a:r>
                    </a:p>
                    <a:p>
                      <a:pPr>
                        <a:lnSpc>
                          <a:spcPct val="100000"/>
                        </a:lnSpc>
                        <a:spcAft>
                          <a:spcPts val="0"/>
                        </a:spcAft>
                        <a:buNone/>
                      </a:pPr>
                      <a:r>
                        <a:rPr lang="en-GB" sz="1800" b="1" dirty="0"/>
                        <a:t>Shelter</a:t>
                      </a:r>
                    </a:p>
                    <a:p>
                      <a:pPr>
                        <a:lnSpc>
                          <a:spcPct val="100000"/>
                        </a:lnSpc>
                        <a:spcAft>
                          <a:spcPts val="0"/>
                        </a:spcAft>
                        <a:buNone/>
                      </a:pPr>
                      <a:r>
                        <a:rPr lang="en-GB" sz="1800" b="1" dirty="0"/>
                        <a:t>Anemone </a:t>
                      </a:r>
                    </a:p>
                    <a:p>
                      <a:pPr>
                        <a:lnSpc>
                          <a:spcPct val="100000"/>
                        </a:lnSpc>
                        <a:spcAft>
                          <a:spcPts val="0"/>
                        </a:spcAft>
                        <a:buNone/>
                      </a:pPr>
                      <a:r>
                        <a:rPr lang="en-GB" sz="1800" b="1" dirty="0"/>
                        <a:t>Bristle-worm, </a:t>
                      </a:r>
                    </a:p>
                    <a:p>
                      <a:pPr>
                        <a:lnSpc>
                          <a:spcPct val="100000"/>
                        </a:lnSpc>
                        <a:spcAft>
                          <a:spcPts val="0"/>
                        </a:spcAft>
                        <a:buNone/>
                      </a:pPr>
                      <a:r>
                        <a:rPr lang="en-GB" sz="1800" b="1" dirty="0"/>
                        <a:t>Co-operate</a:t>
                      </a:r>
                      <a:endParaRPr sz="1800" b="1" dirty="0">
                        <a:latin typeface="+mn-lt"/>
                        <a:ea typeface="+mn-lt"/>
                        <a:cs typeface="+mn-lt"/>
                      </a:endParaRPr>
                    </a:p>
                    <a:p>
                      <a:pPr>
                        <a:lnSpc>
                          <a:spcPct val="100000"/>
                        </a:lnSpc>
                        <a:spcAft>
                          <a:spcPts val="800"/>
                        </a:spcAft>
                        <a:buNone/>
                      </a:pPr>
                      <a:endParaRPr sz="1800" b="1" dirty="0">
                        <a:latin typeface="+mn-lt"/>
                        <a:ea typeface="+mn-lt"/>
                        <a:cs typeface="+mn-lt"/>
                      </a:endParaRPr>
                    </a:p>
                    <a:p>
                      <a:pPr>
                        <a:lnSpc>
                          <a:spcPct val="100000"/>
                        </a:lnSpc>
                        <a:spcAft>
                          <a:spcPts val="800"/>
                        </a:spcAft>
                        <a:buNone/>
                      </a:pPr>
                      <a:endParaRPr sz="1800" b="1" dirty="0">
                        <a:latin typeface="+mn-lt"/>
                        <a:ea typeface="+mn-lt"/>
                        <a:cs typeface="+mn-lt"/>
                      </a:endParaRPr>
                    </a:p>
                    <a:p>
                      <a:pPr>
                        <a:lnSpc>
                          <a:spcPct val="100000"/>
                        </a:lnSpc>
                        <a:spcAft>
                          <a:spcPts val="800"/>
                        </a:spcAft>
                        <a:buNone/>
                      </a:pPr>
                      <a:endParaRPr sz="1800" b="1" dirty="0">
                        <a:latin typeface="+mn-lt"/>
                        <a:ea typeface="+mn-lt"/>
                        <a:cs typeface="+mn-lt"/>
                      </a:endParaRPr>
                    </a:p>
                    <a:p>
                      <a:pPr>
                        <a:lnSpc>
                          <a:spcPct val="100000"/>
                        </a:lnSpc>
                        <a:spcAft>
                          <a:spcPts val="800"/>
                        </a:spcAft>
                        <a:buNone/>
                      </a:pPr>
                      <a:endParaRPr sz="1800" b="1" dirty="0">
                        <a:latin typeface="+mn-lt"/>
                        <a:ea typeface="+mn-lt"/>
                        <a:cs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b="1" dirty="0"/>
                        <a:t>Ocean</a:t>
                      </a:r>
                    </a:p>
                    <a:p>
                      <a:r>
                        <a:rPr lang="en-GB" sz="1800" b="1" dirty="0"/>
                        <a:t>Pollution</a:t>
                      </a:r>
                    </a:p>
                    <a:p>
                      <a:r>
                        <a:rPr lang="en-GB" sz="1800" b="1" dirty="0"/>
                        <a:t>Plastic</a:t>
                      </a:r>
                    </a:p>
                    <a:p>
                      <a:r>
                        <a:rPr lang="en-GB" sz="1800" b="1" dirty="0"/>
                        <a:t>Rescue</a:t>
                      </a:r>
                    </a:p>
                    <a:p>
                      <a:r>
                        <a:rPr lang="en-GB" sz="1800" b="1" dirty="0"/>
                        <a:t>Recycle</a:t>
                      </a:r>
                      <a:endParaRPr sz="1800" b="1" dirty="0">
                        <a:latin typeface="+mn-lt"/>
                        <a:ea typeface="+mn-lt"/>
                        <a:cs typeface="+mn-lt"/>
                      </a:endParaRPr>
                    </a:p>
                    <a:p>
                      <a:endParaRPr sz="1800" b="1" dirty="0">
                        <a:latin typeface="+mn-lt"/>
                        <a:ea typeface="+mn-lt"/>
                        <a:cs typeface="+mn-lt"/>
                      </a:endParaRPr>
                    </a:p>
                    <a:p>
                      <a:endParaRPr sz="1800" b="1" dirty="0">
                        <a:latin typeface="+mn-lt"/>
                        <a:ea typeface="+mn-lt"/>
                        <a:cs typeface="+mn-lt"/>
                      </a:endParaRPr>
                    </a:p>
                    <a:p>
                      <a:endParaRPr sz="1800" b="1" dirty="0">
                        <a:latin typeface="+mn-lt"/>
                        <a:ea typeface="+mn-lt"/>
                        <a:cs typeface="+mn-lt"/>
                      </a:endParaRPr>
                    </a:p>
                    <a:p>
                      <a:endParaRPr sz="1800" b="1" dirty="0">
                        <a:latin typeface="+mn-lt"/>
                        <a:ea typeface="+mn-lt"/>
                        <a:cs typeface="+mn-lt"/>
                      </a:endParaRPr>
                    </a:p>
                    <a:p>
                      <a:endParaRPr sz="1800" b="1" dirty="0">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Deep Sea Detectives/ Sea-life/ Re-cycling/Sustainability/ Seasonal Changes-Summer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1F30E14B-57FE-3875-8846-FD66A804A18D}"/>
              </a:ext>
            </a:extLst>
          </p:cNvPr>
          <p:cNvSpPr txBox="1"/>
          <p:nvPr/>
        </p:nvSpPr>
        <p:spPr>
          <a:xfrm>
            <a:off x="2222500" y="1274033"/>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20" name="Picture 19">
            <a:extLst>
              <a:ext uri="{FF2B5EF4-FFF2-40B4-BE49-F238E27FC236}">
                <a16:creationId xmlns:a16="http://schemas.microsoft.com/office/drawing/2014/main" id="{A81CC297-F874-C691-EFDA-C4641C275398}"/>
              </a:ext>
            </a:extLst>
          </p:cNvPr>
          <p:cNvPicPr>
            <a:picLocks noChangeAspect="1"/>
          </p:cNvPicPr>
          <p:nvPr/>
        </p:nvPicPr>
        <p:blipFill>
          <a:blip r:embed="rId4"/>
          <a:stretch>
            <a:fillRect/>
          </a:stretch>
        </p:blipFill>
        <p:spPr>
          <a:xfrm>
            <a:off x="469900" y="10012219"/>
            <a:ext cx="1079145" cy="389536"/>
          </a:xfrm>
          <a:prstGeom prst="rect">
            <a:avLst/>
          </a:prstGeom>
        </p:spPr>
      </p:pic>
      <p:pic>
        <p:nvPicPr>
          <p:cNvPr id="2" name="Picture 1" descr="The Whales on the Bus&#10;by Katrina Charman" title="The Whales on the Bus">
            <a:extLst>
              <a:ext uri="{FF2B5EF4-FFF2-40B4-BE49-F238E27FC236}">
                <a16:creationId xmlns:a16="http://schemas.microsoft.com/office/drawing/2014/main" id="{8FC930C3-D885-C4C1-7BCC-FDB0A3F0C915}"/>
              </a:ext>
            </a:extLst>
          </p:cNvPr>
          <p:cNvPicPr>
            <a:picLocks noChangeAspect="1"/>
          </p:cNvPicPr>
          <p:nvPr/>
        </p:nvPicPr>
        <p:blipFill>
          <a:blip r:embed="rId5"/>
          <a:stretch>
            <a:fillRect/>
          </a:stretch>
        </p:blipFill>
        <p:spPr>
          <a:xfrm>
            <a:off x="3136900" y="3060700"/>
            <a:ext cx="1324610" cy="1199515"/>
          </a:xfrm>
          <a:prstGeom prst="rect">
            <a:avLst/>
          </a:prstGeom>
        </p:spPr>
      </p:pic>
      <p:pic>
        <p:nvPicPr>
          <p:cNvPr id="7" name="Picture 6" descr="Sea&#10;by Patricia Hegarty" title="Sea">
            <a:extLst>
              <a:ext uri="{FF2B5EF4-FFF2-40B4-BE49-F238E27FC236}">
                <a16:creationId xmlns:a16="http://schemas.microsoft.com/office/drawing/2014/main" id="{95BC4A22-7623-0668-6C88-BDE3AC667808}"/>
              </a:ext>
            </a:extLst>
          </p:cNvPr>
          <p:cNvPicPr>
            <a:picLocks noChangeAspect="1"/>
          </p:cNvPicPr>
          <p:nvPr/>
        </p:nvPicPr>
        <p:blipFill>
          <a:blip r:embed="rId6"/>
          <a:stretch>
            <a:fillRect/>
          </a:stretch>
        </p:blipFill>
        <p:spPr>
          <a:xfrm>
            <a:off x="4831010" y="2991729"/>
            <a:ext cx="1324610" cy="1659255"/>
          </a:xfrm>
          <a:prstGeom prst="rect">
            <a:avLst/>
          </a:prstGeom>
        </p:spPr>
      </p:pic>
      <p:pic>
        <p:nvPicPr>
          <p:cNvPr id="12" name="Picture 11" descr="The Owl and the Pussy-cat&#10;by Edward Lear" title="The Owl and the Pussy-cat">
            <a:extLst>
              <a:ext uri="{FF2B5EF4-FFF2-40B4-BE49-F238E27FC236}">
                <a16:creationId xmlns:a16="http://schemas.microsoft.com/office/drawing/2014/main" id="{443AA080-8EB0-2BB7-D76B-E3A57E8F54F2}"/>
              </a:ext>
            </a:extLst>
          </p:cNvPr>
          <p:cNvPicPr>
            <a:picLocks noChangeAspect="1"/>
          </p:cNvPicPr>
          <p:nvPr/>
        </p:nvPicPr>
        <p:blipFill>
          <a:blip r:embed="rId7"/>
          <a:stretch>
            <a:fillRect/>
          </a:stretch>
        </p:blipFill>
        <p:spPr>
          <a:xfrm>
            <a:off x="6838950" y="2848928"/>
            <a:ext cx="1310640" cy="1623060"/>
          </a:xfrm>
          <a:prstGeom prst="rect">
            <a:avLst/>
          </a:prstGeom>
        </p:spPr>
      </p:pic>
      <p:pic>
        <p:nvPicPr>
          <p:cNvPr id="13" name="Picture 12" descr="Clang!&#10;by Sam Usher" title="Clang!">
            <a:extLst>
              <a:ext uri="{FF2B5EF4-FFF2-40B4-BE49-F238E27FC236}">
                <a16:creationId xmlns:a16="http://schemas.microsoft.com/office/drawing/2014/main" id="{E5C058B4-180D-F4CA-F60B-B85809D28E10}"/>
              </a:ext>
            </a:extLst>
          </p:cNvPr>
          <p:cNvPicPr>
            <a:picLocks noChangeAspect="1"/>
          </p:cNvPicPr>
          <p:nvPr/>
        </p:nvPicPr>
        <p:blipFill>
          <a:blip r:embed="rId8"/>
          <a:stretch>
            <a:fillRect/>
          </a:stretch>
        </p:blipFill>
        <p:spPr>
          <a:xfrm>
            <a:off x="8640517" y="2854569"/>
            <a:ext cx="1324610" cy="1796415"/>
          </a:xfrm>
          <a:prstGeom prst="rect">
            <a:avLst/>
          </a:prstGeom>
        </p:spPr>
      </p:pic>
      <p:pic>
        <p:nvPicPr>
          <p:cNvPr id="16" name="Picture 15" descr="The Odd Fish&#10;by Naomi Jones" title="The Odd Fish">
            <a:extLst>
              <a:ext uri="{FF2B5EF4-FFF2-40B4-BE49-F238E27FC236}">
                <a16:creationId xmlns:a16="http://schemas.microsoft.com/office/drawing/2014/main" id="{298919BE-20E1-9ACA-D8F2-5B187B1E1F68}"/>
              </a:ext>
            </a:extLst>
          </p:cNvPr>
          <p:cNvPicPr>
            <a:picLocks noChangeAspect="1"/>
          </p:cNvPicPr>
          <p:nvPr/>
        </p:nvPicPr>
        <p:blipFill>
          <a:blip r:embed="rId9"/>
          <a:stretch>
            <a:fillRect/>
          </a:stretch>
        </p:blipFill>
        <p:spPr>
          <a:xfrm>
            <a:off x="12341683" y="2991729"/>
            <a:ext cx="1324610" cy="1363345"/>
          </a:xfrm>
          <a:prstGeom prst="rect">
            <a:avLst/>
          </a:prstGeom>
        </p:spPr>
      </p:pic>
      <p:pic>
        <p:nvPicPr>
          <p:cNvPr id="21" name="Picture 20" descr="Sharing a Shell&#10;by Julia Donaldson and Lydia Monks" title="Sharing a Shell"/>
          <p:cNvPicPr>
            <a:picLocks noChangeAspect="1"/>
          </p:cNvPicPr>
          <p:nvPr/>
        </p:nvPicPr>
        <p:blipFill>
          <a:blip r:embed="rId10"/>
          <a:stretch>
            <a:fillRect/>
          </a:stretch>
        </p:blipFill>
        <p:spPr>
          <a:xfrm>
            <a:off x="10592793" y="3105573"/>
            <a:ext cx="1161197" cy="1158874"/>
          </a:xfrm>
          <a:prstGeom prst="rect">
            <a:avLst/>
          </a:prstGeom>
        </p:spPr>
      </p:pic>
    </p:spTree>
    <p:extLst>
      <p:ext uri="{BB962C8B-B14F-4D97-AF65-F5344CB8AC3E}">
        <p14:creationId xmlns:p14="http://schemas.microsoft.com/office/powerpoint/2010/main" val="4170500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34F25-9DB0-ED15-DE6F-489231DA4D35}"/>
            </a:ext>
          </a:extLst>
        </p:cNvPr>
        <p:cNvGrpSpPr/>
        <p:nvPr/>
      </p:nvGrpSpPr>
      <p:grpSpPr>
        <a:xfrm>
          <a:off x="0" y="0"/>
          <a:ext cx="0" cy="0"/>
          <a:chOff x="0" y="0"/>
          <a:chExt cx="0" cy="0"/>
        </a:xfrm>
      </p:grpSpPr>
      <p:pic>
        <p:nvPicPr>
          <p:cNvPr id="5" name="Picture 4" descr="A white rectangular object with different colored pieces&#10;&#10;AI-generated content may be incorrect.">
            <a:extLst>
              <a:ext uri="{FF2B5EF4-FFF2-40B4-BE49-F238E27FC236}">
                <a16:creationId xmlns:a16="http://schemas.microsoft.com/office/drawing/2014/main" id="{E8B13B02-8D43-E0D6-B277-75FC46653B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5E54F8C7-D6CC-F153-CBC5-AE08C13178F7}"/>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graphicFrame>
        <p:nvGraphicFramePr>
          <p:cNvPr id="3" name="Table 2">
            <a:extLst>
              <a:ext uri="{FF2B5EF4-FFF2-40B4-BE49-F238E27FC236}">
                <a16:creationId xmlns:a16="http://schemas.microsoft.com/office/drawing/2014/main" id="{F95850B7-D441-B616-4DD7-C9BB98FBB828}"/>
              </a:ext>
            </a:extLst>
          </p:cNvPr>
          <p:cNvGraphicFramePr>
            <a:graphicFrameLocks noGrp="1"/>
          </p:cNvGraphicFramePr>
          <p:nvPr>
            <p:extLst>
              <p:ext uri="{D42A27DB-BD31-4B8C-83A1-F6EECF244321}">
                <p14:modId xmlns:p14="http://schemas.microsoft.com/office/powerpoint/2010/main" val="3226676453"/>
              </p:ext>
            </p:extLst>
          </p:nvPr>
        </p:nvGraphicFramePr>
        <p:xfrm>
          <a:off x="1031239" y="2127664"/>
          <a:ext cx="12926061" cy="6654052"/>
        </p:xfrm>
        <a:graphic>
          <a:graphicData uri="http://schemas.openxmlformats.org/drawingml/2006/table">
            <a:tbl>
              <a:tblPr firstRow="1" bandRow="1">
                <a:tableStyleId>{5C22544A-7EE6-4342-B048-85BDC9FD1C3A}</a:tableStyleId>
              </a:tblPr>
              <a:tblGrid>
                <a:gridCol w="1877060">
                  <a:extLst>
                    <a:ext uri="{9D8B030D-6E8A-4147-A177-3AD203B41FA5}">
                      <a16:colId xmlns:a16="http://schemas.microsoft.com/office/drawing/2014/main" val="2917453490"/>
                    </a:ext>
                  </a:extLst>
                </a:gridCol>
                <a:gridCol w="1816100">
                  <a:extLst>
                    <a:ext uri="{9D8B030D-6E8A-4147-A177-3AD203B41FA5}">
                      <a16:colId xmlns:a16="http://schemas.microsoft.com/office/drawing/2014/main" val="2823536852"/>
                    </a:ext>
                  </a:extLst>
                </a:gridCol>
                <a:gridCol w="1846580">
                  <a:extLst>
                    <a:ext uri="{9D8B030D-6E8A-4147-A177-3AD203B41FA5}">
                      <a16:colId xmlns:a16="http://schemas.microsoft.com/office/drawing/2014/main" val="3250875567"/>
                    </a:ext>
                  </a:extLst>
                </a:gridCol>
                <a:gridCol w="1846580">
                  <a:extLst>
                    <a:ext uri="{9D8B030D-6E8A-4147-A177-3AD203B41FA5}">
                      <a16:colId xmlns:a16="http://schemas.microsoft.com/office/drawing/2014/main" val="479198881"/>
                    </a:ext>
                  </a:extLst>
                </a:gridCol>
                <a:gridCol w="1846580">
                  <a:extLst>
                    <a:ext uri="{9D8B030D-6E8A-4147-A177-3AD203B41FA5}">
                      <a16:colId xmlns:a16="http://schemas.microsoft.com/office/drawing/2014/main" val="102928605"/>
                    </a:ext>
                  </a:extLst>
                </a:gridCol>
                <a:gridCol w="1788161">
                  <a:extLst>
                    <a:ext uri="{9D8B030D-6E8A-4147-A177-3AD203B41FA5}">
                      <a16:colId xmlns:a16="http://schemas.microsoft.com/office/drawing/2014/main" val="2476362153"/>
                    </a:ext>
                  </a:extLst>
                </a:gridCol>
                <a:gridCol w="1905000">
                  <a:extLst>
                    <a:ext uri="{9D8B030D-6E8A-4147-A177-3AD203B41FA5}">
                      <a16:colId xmlns:a16="http://schemas.microsoft.com/office/drawing/2014/main" val="3583538688"/>
                    </a:ext>
                  </a:extLst>
                </a:gridCol>
              </a:tblGrid>
              <a:tr h="428787">
                <a:tc gridSpan="7">
                  <a:txBody>
                    <a:bodyPr/>
                    <a:lstStyle/>
                    <a:p>
                      <a:pPr algn="ctr"/>
                      <a:r>
                        <a:rPr lang="en-GB" sz="2400" noProof="0" dirty="0">
                          <a:solidFill>
                            <a:schemeClr val="tx1"/>
                          </a:solidFill>
                        </a:rPr>
                        <a:t>Summer 2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pPr algn="ctr"/>
                      <a:endParaRPr lang="en-GB"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53536553"/>
                  </a:ext>
                </a:extLst>
              </a:tr>
              <a:tr h="2086765">
                <a:tc>
                  <a:txBody>
                    <a:bodyPr/>
                    <a:lstStyle/>
                    <a:p>
                      <a:pPr algn="ctr"/>
                      <a:endParaRPr lang="en-GB" sz="2000" b="1" noProof="0" dirty="0"/>
                    </a:p>
                    <a:p>
                      <a:pPr algn="ctr"/>
                      <a:endParaRPr lang="en-GB" sz="2000" b="1" noProof="0" dirty="0"/>
                    </a:p>
                    <a:p>
                      <a:pPr algn="ctr"/>
                      <a:endParaRPr lang="en-GB" sz="2000" b="1" noProof="0" dirty="0"/>
                    </a:p>
                    <a:p>
                      <a:pPr algn="ctr"/>
                      <a:r>
                        <a:rPr lang="en-GB" sz="2000" b="1" noProof="0" dirty="0"/>
                        <a:t>Focus Texts</a:t>
                      </a:r>
                    </a:p>
                    <a:p>
                      <a:pPr algn="ctr"/>
                      <a:endParaRPr lang="en-GB" sz="2000" b="1" noProof="0" dirty="0"/>
                    </a:p>
                    <a:p>
                      <a:pPr algn="ctr"/>
                      <a:endParaRPr lang="en-GB" sz="2000" b="1" noProof="0" dirty="0"/>
                    </a:p>
                    <a:p>
                      <a:pPr algn="ctr"/>
                      <a:endParaRPr lang="en-GB" sz="2000" b="1"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2294944"/>
                  </a:ext>
                </a:extLst>
              </a:tr>
              <a:tr h="2401209">
                <a:tc>
                  <a:txBody>
                    <a:bodyPr/>
                    <a:lstStyle/>
                    <a:p>
                      <a:pPr algn="ctr">
                        <a:buNone/>
                      </a:pPr>
                      <a:r>
                        <a:rPr sz="1800" b="1">
                          <a:solidFill>
                            <a:srgbClr val="000000"/>
                          </a:solidFill>
                        </a:rPr>
                        <a:t>Planned</a:t>
                      </a:r>
                      <a:endParaRPr sz="2000" b="1"/>
                    </a:p>
                    <a:p>
                      <a:pPr algn="ctr">
                        <a:buNone/>
                      </a:pPr>
                      <a:r>
                        <a:rPr sz="1800" b="1">
                          <a:solidFill>
                            <a:srgbClr val="000000"/>
                          </a:solidFill>
                        </a:rPr>
                        <a:t>Vocabulary</a:t>
                      </a:r>
                      <a:endParaRPr sz="20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Gust</a:t>
                      </a:r>
                      <a:endParaRPr sz="1800" b="1" dirty="0">
                        <a:latin typeface="+mn-lt"/>
                        <a:ea typeface="+mn-lt"/>
                        <a:cs typeface="+mn-lt"/>
                      </a:endParaRPr>
                    </a:p>
                    <a:p>
                      <a:r>
                        <a:rPr sz="1800" b="1" dirty="0">
                          <a:solidFill>
                            <a:srgbClr val="000000"/>
                          </a:solidFill>
                        </a:rPr>
                        <a:t>Whirl</a:t>
                      </a:r>
                      <a:endParaRPr sz="1800" b="1" dirty="0">
                        <a:latin typeface="+mn-lt"/>
                        <a:ea typeface="+mn-lt"/>
                        <a:cs typeface="+mn-lt"/>
                      </a:endParaRPr>
                    </a:p>
                    <a:p>
                      <a:r>
                        <a:rPr sz="1800" b="1" dirty="0">
                          <a:solidFill>
                            <a:srgbClr val="000000"/>
                          </a:solidFill>
                        </a:rPr>
                        <a:t>Soar</a:t>
                      </a:r>
                      <a:endParaRPr sz="1800" b="1" dirty="0">
                        <a:latin typeface="+mn-lt"/>
                        <a:ea typeface="+mn-lt"/>
                        <a:cs typeface="+mn-lt"/>
                      </a:endParaRPr>
                    </a:p>
                    <a:p>
                      <a:r>
                        <a:rPr sz="1800" b="1" dirty="0">
                          <a:solidFill>
                            <a:srgbClr val="000000"/>
                          </a:solidFill>
                        </a:rPr>
                        <a:t>Startled</a:t>
                      </a:r>
                      <a:endParaRPr sz="1800" b="1" dirty="0">
                        <a:latin typeface="+mn-lt"/>
                        <a:ea typeface="+mn-lt"/>
                        <a:cs typeface="+mn-lt"/>
                      </a:endParaRPr>
                    </a:p>
                    <a:p>
                      <a:r>
                        <a:rPr sz="1800" b="1" dirty="0">
                          <a:solidFill>
                            <a:srgbClr val="000000"/>
                          </a:solidFill>
                        </a:rPr>
                        <a:t>Rescue</a:t>
                      </a:r>
                      <a:endParaRPr sz="1800" b="1" dirty="0">
                        <a:latin typeface="+mn-lt"/>
                        <a:ea typeface="+mn-lt"/>
                        <a:cs typeface="+mn-lt"/>
                      </a:endParaRPr>
                    </a:p>
                    <a:p>
                      <a:r>
                        <a:rPr sz="1800" b="1" dirty="0">
                          <a:solidFill>
                            <a:srgbClr val="000000"/>
                          </a:solidFill>
                        </a:rPr>
                        <a:t>Relieved</a:t>
                      </a:r>
                      <a:endParaRPr sz="1800" b="1" dirty="0">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800" b="1" dirty="0"/>
                        <a:t>Mermaid</a:t>
                      </a:r>
                    </a:p>
                    <a:p>
                      <a:r>
                        <a:rPr lang="en-GB" sz="1800" b="1" dirty="0"/>
                        <a:t>Melody</a:t>
                      </a:r>
                    </a:p>
                    <a:p>
                      <a:r>
                        <a:rPr lang="en-GB" sz="1800" b="1" dirty="0"/>
                        <a:t>Circus</a:t>
                      </a:r>
                    </a:p>
                    <a:p>
                      <a:r>
                        <a:rPr lang="en-GB" sz="1800" b="1" dirty="0"/>
                        <a:t>Captive</a:t>
                      </a:r>
                    </a:p>
                    <a:p>
                      <a:r>
                        <a:rPr lang="en-GB" sz="1800" b="1" dirty="0"/>
                        <a:t>Freedom</a:t>
                      </a:r>
                    </a:p>
                    <a:p>
                      <a:endParaRPr sz="1800" b="1" dirty="0">
                        <a:latin typeface="+mn-lt"/>
                        <a:ea typeface="+mn-lt"/>
                        <a:cs typeface="+mn-lt"/>
                      </a:endParaRPr>
                    </a:p>
                    <a:p>
                      <a:endParaRPr sz="1800" b="1" dirty="0">
                        <a:latin typeface="+mn-lt"/>
                        <a:ea typeface="+mn-lt"/>
                        <a:cs typeface="+mn-lt"/>
                      </a:endParaRPr>
                    </a:p>
                    <a:p>
                      <a:endParaRPr sz="1800" b="1" dirty="0">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800" b="1" spc="2" dirty="0">
                          <a:solidFill>
                            <a:srgbClr val="000000"/>
                          </a:solidFill>
                          <a:latin typeface="+mn-lt"/>
                          <a:ea typeface="+mn-lt"/>
                          <a:cs typeface="+mn-lt"/>
                        </a:rPr>
                        <a:t>Responsibility</a:t>
                      </a:r>
                    </a:p>
                    <a:p>
                      <a:pPr marL="0" marR="0" lvl="0" indent="0" algn="l" defTabSz="914400">
                        <a:lnSpc>
                          <a:spcPct val="100000"/>
                        </a:lnSpc>
                        <a:spcBef>
                          <a:spcPts val="0"/>
                        </a:spcBef>
                        <a:spcAft>
                          <a:spcPts val="0"/>
                        </a:spcAft>
                        <a:buClrTx/>
                        <a:buSzTx/>
                        <a:buFontTx/>
                        <a:buNone/>
                      </a:pPr>
                      <a:r>
                        <a:rPr sz="1800" b="1" spc="2" dirty="0">
                          <a:solidFill>
                            <a:srgbClr val="000000"/>
                          </a:solidFill>
                          <a:latin typeface="+mn-lt"/>
                          <a:ea typeface="+mn-lt"/>
                          <a:cs typeface="+mn-lt"/>
                        </a:rPr>
                        <a:t>Environment</a:t>
                      </a:r>
                    </a:p>
                    <a:p>
                      <a:pPr marL="0" marR="0" lvl="0" indent="0" algn="l" defTabSz="914400">
                        <a:lnSpc>
                          <a:spcPct val="100000"/>
                        </a:lnSpc>
                        <a:spcBef>
                          <a:spcPts val="0"/>
                        </a:spcBef>
                        <a:spcAft>
                          <a:spcPts val="0"/>
                        </a:spcAft>
                        <a:buClrTx/>
                        <a:buSzTx/>
                        <a:buFontTx/>
                        <a:buNone/>
                      </a:pPr>
                      <a:r>
                        <a:rPr sz="1800" b="1" spc="2" dirty="0">
                          <a:solidFill>
                            <a:srgbClr val="000000"/>
                          </a:solidFill>
                          <a:latin typeface="+mn-lt"/>
                          <a:ea typeface="+mn-lt"/>
                          <a:cs typeface="+mn-lt"/>
                        </a:rPr>
                        <a:t>Recycle</a:t>
                      </a:r>
                    </a:p>
                    <a:p>
                      <a:pPr marL="0" marR="0" lvl="0" indent="0" algn="l" defTabSz="914400">
                        <a:lnSpc>
                          <a:spcPct val="100000"/>
                        </a:lnSpc>
                        <a:spcBef>
                          <a:spcPts val="0"/>
                        </a:spcBef>
                        <a:spcAft>
                          <a:spcPts val="0"/>
                        </a:spcAft>
                        <a:buClrTx/>
                        <a:buSzTx/>
                        <a:buFontTx/>
                        <a:buNone/>
                      </a:pPr>
                      <a:r>
                        <a:rPr sz="1800" b="1" spc="2" dirty="0">
                          <a:solidFill>
                            <a:srgbClr val="000000"/>
                          </a:solidFill>
                          <a:latin typeface="+mn-lt"/>
                          <a:ea typeface="+mn-lt"/>
                          <a:cs typeface="+mn-lt"/>
                        </a:rPr>
                        <a:t>Educate</a:t>
                      </a:r>
                    </a:p>
                    <a:p>
                      <a:pPr marL="0" marR="0" lvl="0" indent="0" algn="l" defTabSz="914400">
                        <a:lnSpc>
                          <a:spcPct val="100000"/>
                        </a:lnSpc>
                        <a:spcBef>
                          <a:spcPts val="0"/>
                        </a:spcBef>
                        <a:spcAft>
                          <a:spcPts val="0"/>
                        </a:spcAft>
                        <a:buClrTx/>
                        <a:buSzTx/>
                        <a:buFontTx/>
                        <a:buNone/>
                      </a:pPr>
                      <a:r>
                        <a:rPr sz="1800" b="1" spc="2" dirty="0">
                          <a:solidFill>
                            <a:srgbClr val="000000"/>
                          </a:solidFill>
                          <a:latin typeface="+mn-lt"/>
                          <a:ea typeface="+mn-lt"/>
                          <a:cs typeface="+mn-lt"/>
                        </a:rPr>
                        <a:t>Collaborate</a:t>
                      </a:r>
                    </a:p>
                    <a:p>
                      <a:pPr marL="0" marR="0" lvl="0" indent="0" algn="l" defTabSz="914400">
                        <a:lnSpc>
                          <a:spcPct val="100000"/>
                        </a:lnSpc>
                        <a:spcBef>
                          <a:spcPts val="0"/>
                        </a:spcBef>
                        <a:spcAft>
                          <a:spcPts val="0"/>
                        </a:spcAft>
                        <a:buClrTx/>
                        <a:buSzTx/>
                        <a:buFontTx/>
                        <a:buNone/>
                      </a:pPr>
                      <a:r>
                        <a:rPr sz="1800" b="1" spc="2" dirty="0">
                          <a:solidFill>
                            <a:srgbClr val="000000"/>
                          </a:solidFill>
                          <a:latin typeface="+mn-lt"/>
                          <a:ea typeface="+mn-lt"/>
                          <a:cs typeface="+mn-lt"/>
                        </a:rPr>
                        <a:t>Respect</a:t>
                      </a:r>
                    </a:p>
                    <a:p>
                      <a:r>
                        <a:rPr sz="1800" b="1" dirty="0">
                          <a:solidFill>
                            <a:srgbClr val="000000"/>
                          </a:solidFill>
                        </a:rPr>
                        <a:t>Tangled</a:t>
                      </a:r>
                      <a:endParaRPr sz="1800" b="1" dirty="0">
                        <a:latin typeface="+mn-lt"/>
                        <a:ea typeface="+mn-lt"/>
                        <a:cs typeface="+mn-lt"/>
                      </a:endParaRPr>
                    </a:p>
                    <a:p>
                      <a:r>
                        <a:rPr sz="1800" b="1" dirty="0">
                          <a:solidFill>
                            <a:srgbClr val="000000"/>
                          </a:solidFill>
                        </a:rPr>
                        <a:t>Observe</a:t>
                      </a:r>
                      <a:endParaRPr sz="1800" b="1" dirty="0">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a:lnSpc>
                          <a:spcPct val="100000"/>
                        </a:lnSpc>
                        <a:spcBef>
                          <a:spcPts val="0"/>
                        </a:spcBef>
                        <a:spcAft>
                          <a:spcPts val="0"/>
                        </a:spcAft>
                        <a:buClrTx/>
                        <a:buSzTx/>
                        <a:buFontTx/>
                        <a:buNone/>
                      </a:pPr>
                      <a:r>
                        <a:rPr sz="1800" b="1" dirty="0">
                          <a:solidFill>
                            <a:srgbClr val="000000"/>
                          </a:solidFill>
                        </a:rPr>
                        <a:t>Voracious</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Enormous</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Greedy</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Devour</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Consequences</a:t>
                      </a:r>
                      <a:endParaRPr sz="1800" b="1" i="0" kern="1200" dirty="0">
                        <a:solidFill>
                          <a:schemeClr val="dk1"/>
                        </a:solidFill>
                        <a:latin typeface="+mn-lt"/>
                        <a:ea typeface="+mn-lt"/>
                        <a:cs typeface="+mn-lt"/>
                      </a:endParaRPr>
                    </a:p>
                    <a:p>
                      <a:pPr marL="0" marR="0" lvl="0" indent="0" algn="l" defTabSz="914400">
                        <a:lnSpc>
                          <a:spcPct val="100000"/>
                        </a:lnSpc>
                        <a:spcBef>
                          <a:spcPts val="0"/>
                        </a:spcBef>
                        <a:spcAft>
                          <a:spcPts val="0"/>
                        </a:spcAft>
                        <a:buClrTx/>
                        <a:buSzTx/>
                        <a:buFontTx/>
                        <a:buNone/>
                      </a:pPr>
                      <a:r>
                        <a:rPr sz="1800" b="1" dirty="0">
                          <a:solidFill>
                            <a:srgbClr val="000000"/>
                          </a:solidFill>
                        </a:rPr>
                        <a:t>Regret</a:t>
                      </a:r>
                      <a:endParaRPr sz="1800" b="1" i="0" kern="1200" dirty="0">
                        <a:solidFill>
                          <a:schemeClr val="dk1"/>
                        </a:solidFill>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spcAft>
                          <a:spcPts val="800"/>
                        </a:spcAft>
                        <a:buNone/>
                      </a:pPr>
                      <a:r>
                        <a:rPr sz="1800" b="1" dirty="0">
                          <a:solidFill>
                            <a:srgbClr val="000000"/>
                          </a:solidFill>
                        </a:rPr>
                        <a:t>Essential</a:t>
                      </a:r>
                      <a:endParaRPr sz="1800" b="1" dirty="0">
                        <a:latin typeface="+mn-lt"/>
                        <a:ea typeface="+mn-lt"/>
                        <a:cs typeface="+mn-lt"/>
                      </a:endParaRPr>
                    </a:p>
                    <a:p>
                      <a:pPr>
                        <a:lnSpc>
                          <a:spcPct val="100000"/>
                        </a:lnSpc>
                        <a:spcAft>
                          <a:spcPts val="800"/>
                        </a:spcAft>
                        <a:buNone/>
                      </a:pPr>
                      <a:r>
                        <a:rPr sz="1800" b="1" dirty="0">
                          <a:solidFill>
                            <a:srgbClr val="000000"/>
                          </a:solidFill>
                        </a:rPr>
                        <a:t>Balance</a:t>
                      </a:r>
                      <a:endParaRPr sz="1800" b="1" dirty="0">
                        <a:latin typeface="+mn-lt"/>
                        <a:ea typeface="+mn-lt"/>
                        <a:cs typeface="+mn-lt"/>
                      </a:endParaRPr>
                    </a:p>
                    <a:p>
                      <a:pPr>
                        <a:lnSpc>
                          <a:spcPct val="100000"/>
                        </a:lnSpc>
                        <a:spcAft>
                          <a:spcPts val="800"/>
                        </a:spcAft>
                        <a:buNone/>
                      </a:pPr>
                      <a:r>
                        <a:rPr sz="1800" b="1" dirty="0">
                          <a:solidFill>
                            <a:srgbClr val="000000"/>
                          </a:solidFill>
                        </a:rPr>
                        <a:t>Depend</a:t>
                      </a:r>
                      <a:endParaRPr sz="1800" b="1" dirty="0">
                        <a:latin typeface="+mn-lt"/>
                        <a:ea typeface="+mn-lt"/>
                        <a:cs typeface="+mn-lt"/>
                      </a:endParaRPr>
                    </a:p>
                    <a:p>
                      <a:pPr>
                        <a:lnSpc>
                          <a:spcPct val="100000"/>
                        </a:lnSpc>
                        <a:spcAft>
                          <a:spcPts val="800"/>
                        </a:spcAft>
                        <a:buNone/>
                      </a:pPr>
                      <a:r>
                        <a:rPr sz="1800" b="1" dirty="0">
                          <a:solidFill>
                            <a:srgbClr val="000000"/>
                          </a:solidFill>
                        </a:rPr>
                        <a:t>Decline</a:t>
                      </a:r>
                      <a:endParaRPr sz="1800" b="1" dirty="0">
                        <a:latin typeface="+mn-lt"/>
                        <a:ea typeface="+mn-lt"/>
                        <a:cs typeface="+mn-lt"/>
                      </a:endParaRPr>
                    </a:p>
                    <a:p>
                      <a:pPr>
                        <a:lnSpc>
                          <a:spcPct val="100000"/>
                        </a:lnSpc>
                        <a:spcAft>
                          <a:spcPts val="800"/>
                        </a:spcAft>
                        <a:buNone/>
                      </a:pPr>
                      <a:r>
                        <a:rPr sz="1800" b="1" dirty="0">
                          <a:solidFill>
                            <a:srgbClr val="000000"/>
                          </a:solidFill>
                        </a:rPr>
                        <a:t>Protect</a:t>
                      </a:r>
                      <a:endParaRPr sz="1800" b="1" dirty="0">
                        <a:latin typeface="+mn-lt"/>
                        <a:ea typeface="+mn-lt"/>
                        <a:cs typeface="+mn-lt"/>
                      </a:endParaRPr>
                    </a:p>
                    <a:p>
                      <a:pPr>
                        <a:lnSpc>
                          <a:spcPct val="100000"/>
                        </a:lnSpc>
                        <a:spcAft>
                          <a:spcPts val="800"/>
                        </a:spcAft>
                        <a:buNone/>
                      </a:pPr>
                      <a:r>
                        <a:rPr sz="1800" b="1" dirty="0">
                          <a:solidFill>
                            <a:srgbClr val="000000"/>
                          </a:solidFill>
                        </a:rPr>
                        <a:t>Restore</a:t>
                      </a:r>
                      <a:endParaRPr sz="1800" b="1" dirty="0">
                        <a:latin typeface="+mn-lt"/>
                        <a:ea typeface="+mn-lt"/>
                        <a:cs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sz="1800" b="1" dirty="0">
                          <a:solidFill>
                            <a:srgbClr val="000000"/>
                          </a:solidFill>
                        </a:rPr>
                        <a:t>Discover</a:t>
                      </a:r>
                      <a:endParaRPr sz="1800" b="1" dirty="0">
                        <a:latin typeface="+mn-lt"/>
                        <a:ea typeface="+mn-lt"/>
                        <a:cs typeface="+mn-lt"/>
                      </a:endParaRPr>
                    </a:p>
                    <a:p>
                      <a:r>
                        <a:rPr sz="1800" b="1" dirty="0">
                          <a:solidFill>
                            <a:srgbClr val="000000"/>
                          </a:solidFill>
                        </a:rPr>
                        <a:t>Explore</a:t>
                      </a:r>
                      <a:endParaRPr sz="1800" b="1" dirty="0">
                        <a:latin typeface="+mn-lt"/>
                        <a:ea typeface="+mn-lt"/>
                        <a:cs typeface="+mn-lt"/>
                      </a:endParaRPr>
                    </a:p>
                    <a:p>
                      <a:r>
                        <a:rPr sz="1800" b="1" dirty="0">
                          <a:solidFill>
                            <a:srgbClr val="000000"/>
                          </a:solidFill>
                        </a:rPr>
                        <a:t>Drift</a:t>
                      </a:r>
                      <a:endParaRPr sz="1800" b="1" dirty="0">
                        <a:latin typeface="+mn-lt"/>
                        <a:ea typeface="+mn-lt"/>
                        <a:cs typeface="+mn-lt"/>
                      </a:endParaRPr>
                    </a:p>
                    <a:p>
                      <a:r>
                        <a:rPr sz="1800" b="1" dirty="0">
                          <a:solidFill>
                            <a:srgbClr val="000000"/>
                          </a:solidFill>
                        </a:rPr>
                        <a:t>Shimmer</a:t>
                      </a:r>
                      <a:endParaRPr sz="1800" b="1" dirty="0">
                        <a:latin typeface="+mn-lt"/>
                        <a:ea typeface="+mn-lt"/>
                        <a:cs typeface="+mn-lt"/>
                      </a:endParaRPr>
                    </a:p>
                    <a:p>
                      <a:r>
                        <a:rPr sz="1800" b="1" dirty="0">
                          <a:solidFill>
                            <a:srgbClr val="000000"/>
                          </a:solidFill>
                        </a:rPr>
                        <a:t>Shelter</a:t>
                      </a:r>
                      <a:endParaRPr sz="1800" b="1" dirty="0">
                        <a:latin typeface="+mn-lt"/>
                        <a:ea typeface="+mn-lt"/>
                        <a:cs typeface="+mn-lt"/>
                      </a:endParaRPr>
                    </a:p>
                    <a:p>
                      <a:r>
                        <a:rPr sz="1800" b="1" dirty="0">
                          <a:solidFill>
                            <a:srgbClr val="000000"/>
                          </a:solidFill>
                        </a:rPr>
                        <a:t>Protect</a:t>
                      </a:r>
                      <a:endParaRPr sz="1800" b="1" dirty="0">
                        <a:latin typeface="+mn-lt"/>
                        <a:ea typeface="+mn-lt"/>
                        <a:cs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69379124"/>
                  </a:ext>
                </a:extLst>
              </a:tr>
              <a:tr h="1570603">
                <a:tc>
                  <a:txBody>
                    <a:bodyPr/>
                    <a:lstStyle/>
                    <a:p>
                      <a:pPr algn="ctr"/>
                      <a:endParaRPr lang="en-GB" sz="2000" b="1" noProof="0" dirty="0"/>
                    </a:p>
                    <a:p>
                      <a:pPr algn="ctr"/>
                      <a:r>
                        <a:rPr lang="en-GB" sz="2000" b="1" noProof="0" dirty="0"/>
                        <a:t>Learning </a:t>
                      </a:r>
                    </a:p>
                    <a:p>
                      <a:pPr algn="ctr"/>
                      <a:r>
                        <a:rPr lang="en-GB" sz="2000" b="1" noProof="0" dirty="0"/>
                        <a:t>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6">
                  <a:txBody>
                    <a:bodyPr/>
                    <a:lstStyle/>
                    <a:p>
                      <a:pPr algn="ctr"/>
                      <a:endParaRPr lang="en-GB" sz="2400" b="1" noProof="0" dirty="0"/>
                    </a:p>
                    <a:p>
                      <a:pPr algn="ctr"/>
                      <a:r>
                        <a:rPr lang="en-GB" sz="2400" b="1" noProof="0" dirty="0"/>
                        <a:t>Deep Sea Detectives/ Sea-life/ Re-cycling/Sustainability/ Seasonal Changes-Summer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5871319"/>
                  </a:ext>
                </a:extLst>
              </a:tr>
            </a:tbl>
          </a:graphicData>
        </a:graphic>
      </p:graphicFrame>
      <p:sp>
        <p:nvSpPr>
          <p:cNvPr id="4" name="TextBox 3">
            <a:extLst>
              <a:ext uri="{FF2B5EF4-FFF2-40B4-BE49-F238E27FC236}">
                <a16:creationId xmlns:a16="http://schemas.microsoft.com/office/drawing/2014/main" id="{DAFFEE5A-E797-E021-FBE2-06C241A62A70}"/>
              </a:ext>
            </a:extLst>
          </p:cNvPr>
          <p:cNvSpPr txBox="1"/>
          <p:nvPr/>
        </p:nvSpPr>
        <p:spPr>
          <a:xfrm>
            <a:off x="2222500" y="1274033"/>
            <a:ext cx="12344400" cy="461665"/>
          </a:xfrm>
          <a:prstGeom prst="rect">
            <a:avLst/>
          </a:prstGeom>
          <a:noFill/>
        </p:spPr>
        <p:txBody>
          <a:bodyPr wrap="square" rtlCol="0">
            <a:spAutoFit/>
          </a:bodyPr>
          <a:lstStyle/>
          <a:p>
            <a:r>
              <a:rPr lang="en-GB" sz="2400" b="1" noProof="0" dirty="0"/>
              <a:t>Vocabulary Development 		</a:t>
            </a:r>
            <a:r>
              <a:rPr lang="en-GB" sz="2400" b="1" dirty="0"/>
              <a:t> Nursery &amp;  Reception</a:t>
            </a:r>
            <a:r>
              <a:rPr lang="en-GB" sz="2400" b="1" noProof="0" dirty="0"/>
              <a:t>				 Long Term Plan </a:t>
            </a:r>
          </a:p>
        </p:txBody>
      </p:sp>
      <p:pic>
        <p:nvPicPr>
          <p:cNvPr id="20" name="Picture 19">
            <a:extLst>
              <a:ext uri="{FF2B5EF4-FFF2-40B4-BE49-F238E27FC236}">
                <a16:creationId xmlns:a16="http://schemas.microsoft.com/office/drawing/2014/main" id="{EC0B250B-9752-1D93-1105-4AC278D1F52F}"/>
              </a:ext>
            </a:extLst>
          </p:cNvPr>
          <p:cNvPicPr>
            <a:picLocks noChangeAspect="1"/>
          </p:cNvPicPr>
          <p:nvPr/>
        </p:nvPicPr>
        <p:blipFill>
          <a:blip r:embed="rId4"/>
          <a:stretch>
            <a:fillRect/>
          </a:stretch>
        </p:blipFill>
        <p:spPr>
          <a:xfrm>
            <a:off x="469900" y="10012219"/>
            <a:ext cx="1079145" cy="389536"/>
          </a:xfrm>
          <a:prstGeom prst="rect">
            <a:avLst/>
          </a:prstGeom>
        </p:spPr>
      </p:pic>
      <p:pic>
        <p:nvPicPr>
          <p:cNvPr id="2" name="Picture 1" descr="Whoosh!&#10;by Sam Usher" title="Whoosh!">
            <a:extLst>
              <a:ext uri="{FF2B5EF4-FFF2-40B4-BE49-F238E27FC236}">
                <a16:creationId xmlns:a16="http://schemas.microsoft.com/office/drawing/2014/main" id="{8C287765-93DC-F819-50F6-8DD514AF8E70}"/>
              </a:ext>
            </a:extLst>
          </p:cNvPr>
          <p:cNvPicPr>
            <a:picLocks noChangeAspect="1"/>
          </p:cNvPicPr>
          <p:nvPr/>
        </p:nvPicPr>
        <p:blipFill>
          <a:blip r:embed="rId5"/>
          <a:stretch>
            <a:fillRect/>
          </a:stretch>
        </p:blipFill>
        <p:spPr>
          <a:xfrm>
            <a:off x="3213100" y="2799971"/>
            <a:ext cx="1324610" cy="1860550"/>
          </a:xfrm>
          <a:prstGeom prst="rect">
            <a:avLst/>
          </a:prstGeom>
        </p:spPr>
      </p:pic>
      <p:pic>
        <p:nvPicPr>
          <p:cNvPr id="13" name="Picture 12" descr="Somebody Crunched Colin&#10;by Sarah Roberts" title="Somebody Crunched Colin">
            <a:extLst>
              <a:ext uri="{FF2B5EF4-FFF2-40B4-BE49-F238E27FC236}">
                <a16:creationId xmlns:a16="http://schemas.microsoft.com/office/drawing/2014/main" id="{0B1B2687-1BF4-63D2-6924-B3087D07B295}"/>
              </a:ext>
            </a:extLst>
          </p:cNvPr>
          <p:cNvPicPr>
            <a:picLocks noChangeAspect="1"/>
          </p:cNvPicPr>
          <p:nvPr/>
        </p:nvPicPr>
        <p:blipFill>
          <a:blip r:embed="rId6"/>
          <a:stretch>
            <a:fillRect/>
          </a:stretch>
        </p:blipFill>
        <p:spPr>
          <a:xfrm>
            <a:off x="8769950" y="3234500"/>
            <a:ext cx="1324610" cy="1252220"/>
          </a:xfrm>
          <a:prstGeom prst="rect">
            <a:avLst/>
          </a:prstGeom>
        </p:spPr>
      </p:pic>
      <p:pic>
        <p:nvPicPr>
          <p:cNvPr id="15" name="Picture 14" descr="Clean Up!&#10;by Nathan Bryon" title="Clean Up!">
            <a:extLst>
              <a:ext uri="{FF2B5EF4-FFF2-40B4-BE49-F238E27FC236}">
                <a16:creationId xmlns:a16="http://schemas.microsoft.com/office/drawing/2014/main" id="{6F245613-5D9E-1A39-CBC0-4C94F29FFE73}"/>
              </a:ext>
            </a:extLst>
          </p:cNvPr>
          <p:cNvPicPr>
            <a:picLocks noChangeAspect="1"/>
          </p:cNvPicPr>
          <p:nvPr/>
        </p:nvPicPr>
        <p:blipFill>
          <a:blip r:embed="rId7"/>
          <a:stretch>
            <a:fillRect/>
          </a:stretch>
        </p:blipFill>
        <p:spPr>
          <a:xfrm>
            <a:off x="6890650" y="2886520"/>
            <a:ext cx="1272540" cy="1600200"/>
          </a:xfrm>
          <a:prstGeom prst="rect">
            <a:avLst/>
          </a:prstGeom>
        </p:spPr>
      </p:pic>
      <p:pic>
        <p:nvPicPr>
          <p:cNvPr id="16" name="Picture 15" descr="The Sea Below My Toes&#10;by Charlotte Guillain" title="The Sea Below My Toes">
            <a:extLst>
              <a:ext uri="{FF2B5EF4-FFF2-40B4-BE49-F238E27FC236}">
                <a16:creationId xmlns:a16="http://schemas.microsoft.com/office/drawing/2014/main" id="{A26400A5-D64A-75A6-D033-F8A37AF38F19}"/>
              </a:ext>
            </a:extLst>
          </p:cNvPr>
          <p:cNvPicPr>
            <a:picLocks noChangeAspect="1"/>
          </p:cNvPicPr>
          <p:nvPr/>
        </p:nvPicPr>
        <p:blipFill>
          <a:blip r:embed="rId8"/>
          <a:stretch>
            <a:fillRect/>
          </a:stretch>
        </p:blipFill>
        <p:spPr>
          <a:xfrm>
            <a:off x="12308320" y="2862390"/>
            <a:ext cx="1324610" cy="1648460"/>
          </a:xfrm>
          <a:prstGeom prst="rect">
            <a:avLst/>
          </a:prstGeom>
        </p:spPr>
      </p:pic>
      <p:pic>
        <p:nvPicPr>
          <p:cNvPr id="18" name="Picture 17" descr="If Sharks Disappeared&#10;by Lily Williams" title="If Sharks Disappeared">
            <a:extLst>
              <a:ext uri="{FF2B5EF4-FFF2-40B4-BE49-F238E27FC236}">
                <a16:creationId xmlns:a16="http://schemas.microsoft.com/office/drawing/2014/main" id="{B59CA806-D820-F3AD-1E34-7EF1FD6071C6}"/>
              </a:ext>
            </a:extLst>
          </p:cNvPr>
          <p:cNvPicPr>
            <a:picLocks noChangeAspect="1"/>
          </p:cNvPicPr>
          <p:nvPr/>
        </p:nvPicPr>
        <p:blipFill>
          <a:blip r:embed="rId9"/>
          <a:stretch>
            <a:fillRect/>
          </a:stretch>
        </p:blipFill>
        <p:spPr>
          <a:xfrm>
            <a:off x="10659340" y="3181255"/>
            <a:ext cx="1324610" cy="1031240"/>
          </a:xfrm>
          <a:prstGeom prst="rect">
            <a:avLst/>
          </a:prstGeom>
        </p:spPr>
      </p:pic>
      <p:pic>
        <p:nvPicPr>
          <p:cNvPr id="21" name="Picture 20" descr="The Singing Mermaid&#10;by Julia Donaldson and Lydia Monks" title="The Singing Mermaid"/>
          <p:cNvPicPr>
            <a:picLocks noChangeAspect="1"/>
          </p:cNvPicPr>
          <p:nvPr/>
        </p:nvPicPr>
        <p:blipFill>
          <a:blip r:embed="rId10"/>
          <a:stretch>
            <a:fillRect/>
          </a:stretch>
        </p:blipFill>
        <p:spPr>
          <a:xfrm>
            <a:off x="4907210" y="3069783"/>
            <a:ext cx="1324610" cy="1320925"/>
          </a:xfrm>
          <a:prstGeom prst="rect">
            <a:avLst/>
          </a:prstGeom>
        </p:spPr>
      </p:pic>
    </p:spTree>
    <p:extLst>
      <p:ext uri="{BB962C8B-B14F-4D97-AF65-F5344CB8AC3E}">
        <p14:creationId xmlns:p14="http://schemas.microsoft.com/office/powerpoint/2010/main" val="32755146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F5328-A59C-CB42-FDB8-C0288E441DB6}"/>
            </a:ext>
          </a:extLst>
        </p:cNvPr>
        <p:cNvGrpSpPr/>
        <p:nvPr/>
      </p:nvGrpSpPr>
      <p:grpSpPr>
        <a:xfrm>
          <a:off x="0" y="0"/>
          <a:ext cx="0" cy="0"/>
          <a:chOff x="0" y="0"/>
          <a:chExt cx="0" cy="0"/>
        </a:xfrm>
      </p:grpSpPr>
      <p:pic>
        <p:nvPicPr>
          <p:cNvPr id="10" name="Picture 9" descr="A white rectangular object with different colored pieces&#10;&#10;AI-generated content may be incorrect.">
            <a:extLst>
              <a:ext uri="{FF2B5EF4-FFF2-40B4-BE49-F238E27FC236}">
                <a16:creationId xmlns:a16="http://schemas.microsoft.com/office/drawing/2014/main" id="{E649078F-0819-B392-252A-B19903335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F7B87E75-ACCA-5FC8-F6E3-E4C7AD8582E7}"/>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4" name="TextBox 3">
            <a:extLst>
              <a:ext uri="{FF2B5EF4-FFF2-40B4-BE49-F238E27FC236}">
                <a16:creationId xmlns:a16="http://schemas.microsoft.com/office/drawing/2014/main" id="{4E5DBBFD-5429-5050-6927-E5EA7D7EFE32}"/>
              </a:ext>
            </a:extLst>
          </p:cNvPr>
          <p:cNvSpPr txBox="1"/>
          <p:nvPr/>
        </p:nvSpPr>
        <p:spPr>
          <a:xfrm>
            <a:off x="1308100" y="1077267"/>
            <a:ext cx="12344400" cy="461665"/>
          </a:xfrm>
          <a:prstGeom prst="rect">
            <a:avLst/>
          </a:prstGeom>
          <a:noFill/>
        </p:spPr>
        <p:txBody>
          <a:bodyPr wrap="square" rtlCol="0">
            <a:spAutoFit/>
          </a:bodyPr>
          <a:lstStyle/>
          <a:p>
            <a:pPr algn="ctr"/>
            <a:r>
              <a:rPr lang="en-GB" sz="2400" b="1" noProof="0" dirty="0"/>
              <a:t>Energising the Verbal Environment </a:t>
            </a:r>
          </a:p>
        </p:txBody>
      </p:sp>
      <p:sp>
        <p:nvSpPr>
          <p:cNvPr id="5" name="TextBox 4">
            <a:extLst>
              <a:ext uri="{FF2B5EF4-FFF2-40B4-BE49-F238E27FC236}">
                <a16:creationId xmlns:a16="http://schemas.microsoft.com/office/drawing/2014/main" id="{1E527898-AAE6-004B-F6FD-8635CCE787E2}"/>
              </a:ext>
            </a:extLst>
          </p:cNvPr>
          <p:cNvSpPr txBox="1"/>
          <p:nvPr/>
        </p:nvSpPr>
        <p:spPr>
          <a:xfrm>
            <a:off x="1308100" y="1877387"/>
            <a:ext cx="12649200" cy="1477328"/>
          </a:xfrm>
          <a:prstGeom prst="rect">
            <a:avLst/>
          </a:prstGeom>
          <a:noFill/>
        </p:spPr>
        <p:txBody>
          <a:bodyPr wrap="square" rtlCol="0">
            <a:spAutoFit/>
          </a:bodyPr>
          <a:lstStyle/>
          <a:p>
            <a:r>
              <a:rPr lang="en-GB" noProof="0" dirty="0"/>
              <a:t>In addition and complementary to robust vocabulary instruction, we create an “energised verbal environment”, a classroom where words are used in play almost all of the time - noticed, investigated and savoured - and where every opportunity is taken to add words to children's surroundings. (Beck et al, 2013) </a:t>
            </a:r>
          </a:p>
          <a:p>
            <a:endParaRPr lang="en-GB" noProof="0" dirty="0"/>
          </a:p>
          <a:p>
            <a:endParaRPr lang="en-GB" noProof="0" dirty="0"/>
          </a:p>
        </p:txBody>
      </p:sp>
      <p:sp>
        <p:nvSpPr>
          <p:cNvPr id="21" name="TextBox 20">
            <a:extLst>
              <a:ext uri="{FF2B5EF4-FFF2-40B4-BE49-F238E27FC236}">
                <a16:creationId xmlns:a16="http://schemas.microsoft.com/office/drawing/2014/main" id="{CEA2ACF2-C9BC-A18E-0551-3199518DD690}"/>
              </a:ext>
            </a:extLst>
          </p:cNvPr>
          <p:cNvSpPr txBox="1"/>
          <p:nvPr/>
        </p:nvSpPr>
        <p:spPr>
          <a:xfrm>
            <a:off x="1308100" y="2839818"/>
            <a:ext cx="12496800" cy="3139321"/>
          </a:xfrm>
          <a:prstGeom prst="rect">
            <a:avLst/>
          </a:prstGeom>
          <a:noFill/>
        </p:spPr>
        <p:txBody>
          <a:bodyPr wrap="square" rtlCol="0">
            <a:spAutoFit/>
          </a:bodyPr>
          <a:lstStyle/>
          <a:p>
            <a:pPr marL="285750" indent="-285750">
              <a:buFont typeface="Wingdings" panose="05000000000000000000" pitchFamily="2" charset="2"/>
              <a:buChar char="v"/>
            </a:pPr>
            <a:r>
              <a:rPr lang="en-GB" b="1" noProof="0" dirty="0"/>
              <a:t>Adults play a key role</a:t>
            </a:r>
            <a:r>
              <a:rPr lang="en-GB" noProof="0" dirty="0"/>
              <a:t> in creating a language-rich environment, staying alert to opportunities to model sophisticated, interesting and precise vocabulary.</a:t>
            </a:r>
          </a:p>
          <a:p>
            <a:endParaRPr lang="en-GB" noProof="0" dirty="0"/>
          </a:p>
          <a:p>
            <a:pPr marL="285750" indent="-285750">
              <a:buFont typeface="Wingdings" panose="05000000000000000000" pitchFamily="2" charset="2"/>
              <a:buChar char="v"/>
            </a:pPr>
            <a:r>
              <a:rPr lang="en-GB" b="1" noProof="0" dirty="0"/>
              <a:t>Adults show curiosity about words</a:t>
            </a:r>
            <a:r>
              <a:rPr lang="en-GB" noProof="0" dirty="0"/>
              <a:t>, demonstrating a genuine interest in exploring language with children.</a:t>
            </a:r>
          </a:p>
          <a:p>
            <a:endParaRPr lang="en-GB" noProof="0" dirty="0"/>
          </a:p>
          <a:p>
            <a:pPr marL="285750" indent="-285750">
              <a:buFont typeface="Wingdings" panose="05000000000000000000" pitchFamily="2" charset="2"/>
              <a:buChar char="v"/>
            </a:pPr>
            <a:r>
              <a:rPr lang="en-GB" b="1" noProof="0" dirty="0"/>
              <a:t>New vocabulary is introduced spontaneously</a:t>
            </a:r>
            <a:r>
              <a:rPr lang="en-GB" noProof="0" dirty="0"/>
              <a:t> as it arises naturally in play and conversation, with adults using their professional judgement to decide how best to explore each word.</a:t>
            </a:r>
          </a:p>
          <a:p>
            <a:endParaRPr lang="en-GB" noProof="0" dirty="0"/>
          </a:p>
          <a:p>
            <a:pPr marL="285750" indent="-285750">
              <a:buFont typeface="Wingdings" panose="05000000000000000000" pitchFamily="2" charset="2"/>
              <a:buChar char="v"/>
            </a:pPr>
            <a:r>
              <a:rPr lang="en-GB" b="1" noProof="0" dirty="0"/>
              <a:t>Words are kept visible in the classroom</a:t>
            </a:r>
            <a:r>
              <a:rPr lang="en-GB" noProof="0" dirty="0"/>
              <a:t>, for example on word walls or display boards, so adults can continually “sprinkle them in” during interactions.</a:t>
            </a:r>
          </a:p>
          <a:p>
            <a:endParaRPr lang="en-GB" noProof="0" dirty="0"/>
          </a:p>
        </p:txBody>
      </p:sp>
      <p:sp>
        <p:nvSpPr>
          <p:cNvPr id="25" name="TextBox 24">
            <a:extLst>
              <a:ext uri="{FF2B5EF4-FFF2-40B4-BE49-F238E27FC236}">
                <a16:creationId xmlns:a16="http://schemas.microsoft.com/office/drawing/2014/main" id="{00017FE6-BD0B-8F32-E6AC-D1A4F044D85E}"/>
              </a:ext>
            </a:extLst>
          </p:cNvPr>
          <p:cNvSpPr txBox="1"/>
          <p:nvPr/>
        </p:nvSpPr>
        <p:spPr>
          <a:xfrm>
            <a:off x="7752080" y="6442077"/>
            <a:ext cx="6019800" cy="2585323"/>
          </a:xfrm>
          <a:prstGeom prst="rect">
            <a:avLst/>
          </a:prstGeom>
          <a:solidFill>
            <a:schemeClr val="accent4">
              <a:lumMod val="60000"/>
              <a:lumOff val="40000"/>
            </a:schemeClr>
          </a:solidFill>
        </p:spPr>
        <p:txBody>
          <a:bodyPr wrap="square" rtlCol="0">
            <a:spAutoFit/>
          </a:bodyPr>
          <a:lstStyle/>
          <a:p>
            <a:r>
              <a:rPr lang="en-GB" b="1" noProof="0" dirty="0"/>
              <a:t>Daily Opportunities for a Language Rich Day</a:t>
            </a:r>
          </a:p>
          <a:p>
            <a:pPr marL="285750" indent="-285750">
              <a:buFont typeface="Wingdings" panose="05000000000000000000" pitchFamily="2" charset="2"/>
              <a:buChar char="v"/>
            </a:pPr>
            <a:r>
              <a:rPr lang="en-GB" b="1" noProof="0" dirty="0"/>
              <a:t> </a:t>
            </a:r>
            <a:r>
              <a:rPr lang="en-GB" noProof="0" dirty="0"/>
              <a:t>Daily whole class shared reading</a:t>
            </a:r>
          </a:p>
          <a:p>
            <a:pPr marL="285750" indent="-285750">
              <a:buFont typeface="Wingdings" panose="05000000000000000000" pitchFamily="2" charset="2"/>
              <a:buChar char="v"/>
            </a:pPr>
            <a:r>
              <a:rPr lang="en-GB" noProof="0" dirty="0"/>
              <a:t>Daily songs, rhymes and poems</a:t>
            </a:r>
          </a:p>
          <a:p>
            <a:pPr marL="285750" indent="-285750">
              <a:buFont typeface="Wingdings" panose="05000000000000000000" pitchFamily="2" charset="2"/>
              <a:buChar char="v"/>
            </a:pPr>
            <a:r>
              <a:rPr lang="en-GB" noProof="0" dirty="0"/>
              <a:t>Daily Well Comms activities during provision </a:t>
            </a:r>
          </a:p>
          <a:p>
            <a:pPr marL="285750" indent="-285750">
              <a:buFont typeface="Wingdings" panose="05000000000000000000" pitchFamily="2" charset="2"/>
              <a:buChar char="v"/>
            </a:pPr>
            <a:r>
              <a:rPr lang="en-GB" noProof="0" dirty="0"/>
              <a:t>Rich and varied meaningful activities and experiences</a:t>
            </a:r>
          </a:p>
          <a:p>
            <a:pPr marL="285750" indent="-285750">
              <a:buFont typeface="Wingdings" panose="05000000000000000000" pitchFamily="2" charset="2"/>
              <a:buChar char="v"/>
            </a:pPr>
            <a:r>
              <a:rPr lang="en-GB" noProof="0" dirty="0"/>
              <a:t>Informal and formal 1:1 conversations</a:t>
            </a:r>
          </a:p>
          <a:p>
            <a:pPr marL="285750" indent="-285750">
              <a:buFont typeface="Wingdings" panose="05000000000000000000" pitchFamily="2" charset="2"/>
              <a:buChar char="v"/>
            </a:pPr>
            <a:r>
              <a:rPr lang="en-GB" noProof="0" dirty="0"/>
              <a:t>Intentional vocabulary on display </a:t>
            </a:r>
          </a:p>
          <a:p>
            <a:pPr marL="285750" indent="-285750">
              <a:buFont typeface="Wingdings" panose="05000000000000000000" pitchFamily="2" charset="2"/>
              <a:buChar char="v"/>
            </a:pPr>
            <a:endParaRPr lang="en-GB" b="1" noProof="0" dirty="0"/>
          </a:p>
          <a:p>
            <a:endParaRPr lang="en-GB" b="1" noProof="0" dirty="0"/>
          </a:p>
        </p:txBody>
      </p:sp>
      <p:pic>
        <p:nvPicPr>
          <p:cNvPr id="7" name="Picture 6" descr="A group of children reading a book&#10;&#10;AI-generated content may be incorrect.">
            <a:extLst>
              <a:ext uri="{FF2B5EF4-FFF2-40B4-BE49-F238E27FC236}">
                <a16:creationId xmlns:a16="http://schemas.microsoft.com/office/drawing/2014/main" id="{CF5A398E-A83C-C1F5-C5F9-12AF4163AF5E}"/>
              </a:ext>
            </a:extLst>
          </p:cNvPr>
          <p:cNvPicPr>
            <a:picLocks noChangeAspect="1"/>
          </p:cNvPicPr>
          <p:nvPr/>
        </p:nvPicPr>
        <p:blipFill>
          <a:blip r:embed="rId4" cstate="print">
            <a:extLst>
              <a:ext uri="{28A0092B-C50C-407E-A947-70E740481C1C}">
                <a14:useLocalDpi xmlns:a14="http://schemas.microsoft.com/office/drawing/2010/main" val="0"/>
              </a:ext>
            </a:extLst>
          </a:blip>
          <a:srcRect l="1594" t="8061" r="24855"/>
          <a:stretch>
            <a:fillRect/>
          </a:stretch>
        </p:blipFill>
        <p:spPr>
          <a:xfrm rot="5400000">
            <a:off x="3852652" y="6436073"/>
            <a:ext cx="2585324" cy="2597332"/>
          </a:xfrm>
          <a:prstGeom prst="rect">
            <a:avLst/>
          </a:prstGeom>
        </p:spPr>
      </p:pic>
    </p:spTree>
    <p:extLst>
      <p:ext uri="{BB962C8B-B14F-4D97-AF65-F5344CB8AC3E}">
        <p14:creationId xmlns:p14="http://schemas.microsoft.com/office/powerpoint/2010/main" val="6389513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4D898-E56B-06A5-58CA-CE8D433B899F}"/>
            </a:ext>
          </a:extLst>
        </p:cNvPr>
        <p:cNvGrpSpPr/>
        <p:nvPr/>
      </p:nvGrpSpPr>
      <p:grpSpPr>
        <a:xfrm>
          <a:off x="0" y="0"/>
          <a:ext cx="0" cy="0"/>
          <a:chOff x="0" y="0"/>
          <a:chExt cx="0" cy="0"/>
        </a:xfrm>
      </p:grpSpPr>
      <p:pic>
        <p:nvPicPr>
          <p:cNvPr id="10" name="Picture 9" descr="A white rectangular object with different colored pieces&#10;&#10;AI-generated content may be incorrect.">
            <a:extLst>
              <a:ext uri="{FF2B5EF4-FFF2-40B4-BE49-F238E27FC236}">
                <a16:creationId xmlns:a16="http://schemas.microsoft.com/office/drawing/2014/main" id="{DF3731DE-B19F-F46F-97E4-2958006FF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6A2146A4-159C-3A08-18E0-62AF26709852}"/>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4" name="TextBox 3">
            <a:extLst>
              <a:ext uri="{FF2B5EF4-FFF2-40B4-BE49-F238E27FC236}">
                <a16:creationId xmlns:a16="http://schemas.microsoft.com/office/drawing/2014/main" id="{BA0191E9-D184-28D4-2234-130AA13268CF}"/>
              </a:ext>
            </a:extLst>
          </p:cNvPr>
          <p:cNvSpPr txBox="1"/>
          <p:nvPr/>
        </p:nvSpPr>
        <p:spPr>
          <a:xfrm>
            <a:off x="1308100" y="1077267"/>
            <a:ext cx="12344400" cy="830997"/>
          </a:xfrm>
          <a:prstGeom prst="rect">
            <a:avLst/>
          </a:prstGeom>
          <a:noFill/>
        </p:spPr>
        <p:txBody>
          <a:bodyPr wrap="square" rtlCol="0">
            <a:spAutoFit/>
          </a:bodyPr>
          <a:lstStyle/>
          <a:p>
            <a:pPr algn="ctr"/>
            <a:r>
              <a:rPr lang="en-US" sz="2400" b="1" dirty="0"/>
              <a:t>EYFS Vocabulary: Intent, Progression and Ambition</a:t>
            </a:r>
          </a:p>
          <a:p>
            <a:pPr algn="ctr"/>
            <a:endParaRPr lang="en-GB" sz="2400" b="1" noProof="0" dirty="0"/>
          </a:p>
        </p:txBody>
      </p:sp>
      <p:sp>
        <p:nvSpPr>
          <p:cNvPr id="2" name="TextBox 1">
            <a:extLst>
              <a:ext uri="{FF2B5EF4-FFF2-40B4-BE49-F238E27FC236}">
                <a16:creationId xmlns:a16="http://schemas.microsoft.com/office/drawing/2014/main" id="{95C5861A-7E85-3F8D-860A-37CCF56A13F4}"/>
              </a:ext>
            </a:extLst>
          </p:cNvPr>
          <p:cNvSpPr txBox="1"/>
          <p:nvPr/>
        </p:nvSpPr>
        <p:spPr>
          <a:xfrm>
            <a:off x="1308100" y="2070100"/>
            <a:ext cx="12649200" cy="3477875"/>
          </a:xfrm>
          <a:prstGeom prst="rect">
            <a:avLst/>
          </a:prstGeom>
          <a:noFill/>
        </p:spPr>
        <p:txBody>
          <a:bodyPr wrap="square" rtlCol="0">
            <a:spAutoFit/>
          </a:bodyPr>
          <a:lstStyle/>
          <a:p>
            <a:r>
              <a:rPr lang="en-US" sz="2000" dirty="0"/>
              <a:t>The following slides set out the foundational vocabulary which will help prepare children for Year 1. </a:t>
            </a:r>
          </a:p>
          <a:p>
            <a:endParaRPr lang="en-US" sz="2000" dirty="0"/>
          </a:p>
          <a:p>
            <a:r>
              <a:rPr lang="en-US" sz="2000" dirty="0"/>
              <a:t>Progressive vocabulary is carefully planned across the Prime and Specific Areas of Learning to ensure children build understanding, use language purposefully, and are well prepared to access learning in Key Stage 1. </a:t>
            </a:r>
          </a:p>
          <a:p>
            <a:endParaRPr lang="en-US" sz="2000" dirty="0"/>
          </a:p>
          <a:p>
            <a:r>
              <a:rPr lang="en-US" sz="2000" dirty="0"/>
              <a:t>The vocabulary identified is aspirational and ambitious, ensuring all children are exposed to high-quality language, while </a:t>
            </a:r>
            <a:r>
              <a:rPr lang="en-US" sz="2000" dirty="0" err="1"/>
              <a:t>recognising</a:t>
            </a:r>
            <a:r>
              <a:rPr lang="en-US" sz="2000" dirty="0"/>
              <a:t> that progress will vary and not all vocabulary will be securely embedded for every child by the end of Reception.</a:t>
            </a:r>
          </a:p>
          <a:p>
            <a:endParaRPr lang="en-US" sz="2000" dirty="0"/>
          </a:p>
          <a:p>
            <a:r>
              <a:rPr lang="en-US" sz="2000" dirty="0"/>
              <a:t>For children with SEND and/or EAL, vocabulary development will be supported through targeted scaffolding, repetition, visual support and meaningful context, in line with individual needs.</a:t>
            </a:r>
            <a:endParaRPr lang="en-GB" sz="2000" dirty="0"/>
          </a:p>
        </p:txBody>
      </p:sp>
      <p:pic>
        <p:nvPicPr>
          <p:cNvPr id="9" name="Picture 8">
            <a:extLst>
              <a:ext uri="{FF2B5EF4-FFF2-40B4-BE49-F238E27FC236}">
                <a16:creationId xmlns:a16="http://schemas.microsoft.com/office/drawing/2014/main" id="{B16F5317-CCBE-1ECC-D3AF-6DA546FE4439}"/>
              </a:ext>
            </a:extLst>
          </p:cNvPr>
          <p:cNvPicPr>
            <a:picLocks noChangeAspect="1"/>
          </p:cNvPicPr>
          <p:nvPr/>
        </p:nvPicPr>
        <p:blipFill>
          <a:blip r:embed="rId4"/>
          <a:stretch>
            <a:fillRect/>
          </a:stretch>
        </p:blipFill>
        <p:spPr>
          <a:xfrm>
            <a:off x="4127500" y="5770433"/>
            <a:ext cx="6439458" cy="3444538"/>
          </a:xfrm>
          <a:prstGeom prst="rect">
            <a:avLst/>
          </a:prstGeom>
        </p:spPr>
      </p:pic>
    </p:spTree>
    <p:extLst>
      <p:ext uri="{BB962C8B-B14F-4D97-AF65-F5344CB8AC3E}">
        <p14:creationId xmlns:p14="http://schemas.microsoft.com/office/powerpoint/2010/main" val="36050647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3DD06-E9AD-CBFA-B1E3-5CC35CD97719}"/>
            </a:ext>
          </a:extLst>
        </p:cNvPr>
        <p:cNvGrpSpPr/>
        <p:nvPr/>
      </p:nvGrpSpPr>
      <p:grpSpPr>
        <a:xfrm>
          <a:off x="0" y="0"/>
          <a:ext cx="0" cy="0"/>
          <a:chOff x="0" y="0"/>
          <a:chExt cx="0" cy="0"/>
        </a:xfrm>
      </p:grpSpPr>
      <p:pic>
        <p:nvPicPr>
          <p:cNvPr id="4" name="Picture 3" descr="A white rectangular object with different colored pieces&#10;&#10;AI-generated content may be incorrect.">
            <a:extLst>
              <a:ext uri="{FF2B5EF4-FFF2-40B4-BE49-F238E27FC236}">
                <a16:creationId xmlns:a16="http://schemas.microsoft.com/office/drawing/2014/main" id="{1E720C5D-5F70-C882-94FA-3563A95322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7E583161-DCF5-D44E-9841-6B2387E81D2A}"/>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3" name="TextBox 2">
            <a:extLst>
              <a:ext uri="{FF2B5EF4-FFF2-40B4-BE49-F238E27FC236}">
                <a16:creationId xmlns:a16="http://schemas.microsoft.com/office/drawing/2014/main" id="{C7997396-0507-9B42-861E-85E50A8451D1}"/>
              </a:ext>
            </a:extLst>
          </p:cNvPr>
          <p:cNvSpPr txBox="1"/>
          <p:nvPr/>
        </p:nvSpPr>
        <p:spPr>
          <a:xfrm>
            <a:off x="1137920" y="193681"/>
            <a:ext cx="12801600" cy="1343958"/>
          </a:xfrm>
          <a:prstGeom prst="rect">
            <a:avLst/>
          </a:prstGeom>
          <a:noFill/>
        </p:spPr>
        <p:txBody>
          <a:bodyPr wrap="square" rtlCol="0">
            <a:spAutoFit/>
          </a:bodyPr>
          <a:lstStyle/>
          <a:p>
            <a:pPr algn="ctr">
              <a:lnSpc>
                <a:spcPts val="3640"/>
              </a:lnSpc>
            </a:pPr>
            <a:r>
              <a:rPr lang="en-GB" sz="2600" b="1" noProof="0" dirty="0">
                <a:ea typeface="Quicksand Light"/>
                <a:cs typeface="Quicksand Light"/>
                <a:sym typeface="Quicksand Light"/>
              </a:rPr>
              <a:t>CLOSING THE WORD GAP</a:t>
            </a:r>
          </a:p>
          <a:p>
            <a:pPr algn="ctr">
              <a:lnSpc>
                <a:spcPts val="1999"/>
              </a:lnSpc>
            </a:pPr>
            <a:endParaRPr lang="en-GB" sz="2000" b="1" noProof="0" dirty="0">
              <a:ea typeface="Quicksand Light"/>
              <a:cs typeface="Quicksand Light"/>
              <a:sym typeface="Quicksand Light"/>
            </a:endParaRPr>
          </a:p>
          <a:p>
            <a:pPr algn="ctr">
              <a:lnSpc>
                <a:spcPts val="1999"/>
              </a:lnSpc>
            </a:pPr>
            <a:r>
              <a:rPr lang="en-GB" sz="2000" b="1" noProof="0" dirty="0">
                <a:ea typeface="Quicksand Light"/>
                <a:cs typeface="Quicksand Light"/>
                <a:sym typeface="Quicksand Light"/>
              </a:rPr>
              <a:t>Progressive Vocabulary Across the Prime Areas of Learning as well as Literacy and Maths</a:t>
            </a:r>
            <a:r>
              <a:rPr lang="en-GB" b="1" noProof="0" dirty="0">
                <a:ea typeface="Quicksand Light"/>
                <a:cs typeface="Quicksand Light"/>
                <a:sym typeface="Quicksand Light"/>
              </a:rPr>
              <a:t>.</a:t>
            </a:r>
          </a:p>
          <a:p>
            <a:endParaRPr lang="en-GB" noProof="0" dirty="0"/>
          </a:p>
        </p:txBody>
      </p:sp>
      <p:graphicFrame>
        <p:nvGraphicFramePr>
          <p:cNvPr id="6" name="Table 5">
            <a:extLst>
              <a:ext uri="{FF2B5EF4-FFF2-40B4-BE49-F238E27FC236}">
                <a16:creationId xmlns:a16="http://schemas.microsoft.com/office/drawing/2014/main" id="{4BD8CED3-F1EF-A573-B95C-D01DFC6899FE}"/>
              </a:ext>
            </a:extLst>
          </p:cNvPr>
          <p:cNvGraphicFramePr>
            <a:graphicFrameLocks noGrp="1"/>
          </p:cNvGraphicFramePr>
          <p:nvPr>
            <p:extLst>
              <p:ext uri="{D42A27DB-BD31-4B8C-83A1-F6EECF244321}">
                <p14:modId xmlns:p14="http://schemas.microsoft.com/office/powerpoint/2010/main" val="1789709899"/>
              </p:ext>
            </p:extLst>
          </p:nvPr>
        </p:nvGraphicFramePr>
        <p:xfrm>
          <a:off x="946150" y="1433947"/>
          <a:ext cx="13220700" cy="7825504"/>
        </p:xfrm>
        <a:graphic>
          <a:graphicData uri="http://schemas.openxmlformats.org/drawingml/2006/table">
            <a:tbl>
              <a:tblPr firstRow="1" bandRow="1">
                <a:tableStyleId>{5C22544A-7EE6-4342-B048-85BDC9FD1C3A}</a:tableStyleId>
              </a:tblPr>
              <a:tblGrid>
                <a:gridCol w="2203450">
                  <a:extLst>
                    <a:ext uri="{9D8B030D-6E8A-4147-A177-3AD203B41FA5}">
                      <a16:colId xmlns:a16="http://schemas.microsoft.com/office/drawing/2014/main" val="1946360259"/>
                    </a:ext>
                  </a:extLst>
                </a:gridCol>
                <a:gridCol w="1101725">
                  <a:extLst>
                    <a:ext uri="{9D8B030D-6E8A-4147-A177-3AD203B41FA5}">
                      <a16:colId xmlns:a16="http://schemas.microsoft.com/office/drawing/2014/main" val="3810120858"/>
                    </a:ext>
                  </a:extLst>
                </a:gridCol>
                <a:gridCol w="1101725">
                  <a:extLst>
                    <a:ext uri="{9D8B030D-6E8A-4147-A177-3AD203B41FA5}">
                      <a16:colId xmlns:a16="http://schemas.microsoft.com/office/drawing/2014/main" val="1320064279"/>
                    </a:ext>
                  </a:extLst>
                </a:gridCol>
                <a:gridCol w="1101725">
                  <a:extLst>
                    <a:ext uri="{9D8B030D-6E8A-4147-A177-3AD203B41FA5}">
                      <a16:colId xmlns:a16="http://schemas.microsoft.com/office/drawing/2014/main" val="3649975158"/>
                    </a:ext>
                  </a:extLst>
                </a:gridCol>
                <a:gridCol w="1101725">
                  <a:extLst>
                    <a:ext uri="{9D8B030D-6E8A-4147-A177-3AD203B41FA5}">
                      <a16:colId xmlns:a16="http://schemas.microsoft.com/office/drawing/2014/main" val="1815089691"/>
                    </a:ext>
                  </a:extLst>
                </a:gridCol>
                <a:gridCol w="1101725">
                  <a:extLst>
                    <a:ext uri="{9D8B030D-6E8A-4147-A177-3AD203B41FA5}">
                      <a16:colId xmlns:a16="http://schemas.microsoft.com/office/drawing/2014/main" val="3340990218"/>
                    </a:ext>
                  </a:extLst>
                </a:gridCol>
                <a:gridCol w="1101725">
                  <a:extLst>
                    <a:ext uri="{9D8B030D-6E8A-4147-A177-3AD203B41FA5}">
                      <a16:colId xmlns:a16="http://schemas.microsoft.com/office/drawing/2014/main" val="3636275783"/>
                    </a:ext>
                  </a:extLst>
                </a:gridCol>
                <a:gridCol w="1101725">
                  <a:extLst>
                    <a:ext uri="{9D8B030D-6E8A-4147-A177-3AD203B41FA5}">
                      <a16:colId xmlns:a16="http://schemas.microsoft.com/office/drawing/2014/main" val="4109858404"/>
                    </a:ext>
                  </a:extLst>
                </a:gridCol>
                <a:gridCol w="1101725">
                  <a:extLst>
                    <a:ext uri="{9D8B030D-6E8A-4147-A177-3AD203B41FA5}">
                      <a16:colId xmlns:a16="http://schemas.microsoft.com/office/drawing/2014/main" val="2700880064"/>
                    </a:ext>
                  </a:extLst>
                </a:gridCol>
                <a:gridCol w="959149">
                  <a:extLst>
                    <a:ext uri="{9D8B030D-6E8A-4147-A177-3AD203B41FA5}">
                      <a16:colId xmlns:a16="http://schemas.microsoft.com/office/drawing/2014/main" val="2475904006"/>
                    </a:ext>
                  </a:extLst>
                </a:gridCol>
                <a:gridCol w="1244301">
                  <a:extLst>
                    <a:ext uri="{9D8B030D-6E8A-4147-A177-3AD203B41FA5}">
                      <a16:colId xmlns:a16="http://schemas.microsoft.com/office/drawing/2014/main" val="720441555"/>
                    </a:ext>
                  </a:extLst>
                </a:gridCol>
              </a:tblGrid>
              <a:tr h="1295400">
                <a:tc>
                  <a:txBody>
                    <a:bodyPr/>
                    <a:lstStyle/>
                    <a:p>
                      <a:pPr algn="ctr"/>
                      <a:r>
                        <a:rPr lang="en-GB" sz="2400" noProof="0" dirty="0">
                          <a:solidFill>
                            <a:schemeClr val="tx1"/>
                          </a:solidFill>
                        </a:rPr>
                        <a:t>Planned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GB" sz="2400" noProof="0" dirty="0">
                          <a:solidFill>
                            <a:schemeClr val="tx1"/>
                          </a:solidFill>
                        </a:rPr>
                        <a:t>Communication and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2">
                  <a:txBody>
                    <a:bodyPr/>
                    <a:lstStyle/>
                    <a:p>
                      <a:pPr algn="ctr"/>
                      <a:r>
                        <a:rPr lang="en-GB" sz="2400" noProof="0" dirty="0">
                          <a:solidFill>
                            <a:schemeClr val="tx1"/>
                          </a:solidFill>
                        </a:rPr>
                        <a:t>Personal Social and Emotional Dev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2">
                  <a:txBody>
                    <a:bodyPr/>
                    <a:lstStyle/>
                    <a:p>
                      <a:pPr algn="ctr"/>
                      <a:r>
                        <a:rPr lang="en-GB" sz="2400" noProof="0" dirty="0">
                          <a:solidFill>
                            <a:schemeClr val="tx1"/>
                          </a:solidFill>
                        </a:rPr>
                        <a:t>Physical Dev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2">
                  <a:txBody>
                    <a:bodyPr/>
                    <a:lstStyle/>
                    <a:p>
                      <a:pPr algn="ctr"/>
                      <a:r>
                        <a:rPr lang="en-GB" sz="2400" noProof="0" dirty="0">
                          <a:solidFill>
                            <a:schemeClr val="tx1"/>
                          </a:solidFill>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2">
                  <a:txBody>
                    <a:bodyPr/>
                    <a:lstStyle/>
                    <a:p>
                      <a:pPr algn="ctr"/>
                      <a:r>
                        <a:rPr lang="en-GB" sz="2400" noProof="0" dirty="0">
                          <a:solidFill>
                            <a:schemeClr val="tx1"/>
                          </a:solidFill>
                        </a:rPr>
                        <a:t>Maths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71998777"/>
                  </a:ext>
                </a:extLst>
              </a:tr>
              <a:tr h="6530104">
                <a:tc>
                  <a:txBody>
                    <a:bodyPr/>
                    <a:lstStyle/>
                    <a:p>
                      <a:r>
                        <a:rPr lang="en-GB" sz="2000" b="1" noProof="0" dirty="0">
                          <a:solidFill>
                            <a:srgbClr val="000000"/>
                          </a:solidFill>
                          <a:latin typeface="+mn-lt"/>
                          <a:ea typeface="Quicksand Light"/>
                          <a:cs typeface="Quicksand Light"/>
                          <a:sym typeface="Quicksand Light"/>
                        </a:rPr>
                        <a:t>Nursery / FS1: Introduce and revisit these words through play and conversation. Continue building understanding in Reception, adapting support to each child.</a:t>
                      </a:r>
                    </a:p>
                    <a:p>
                      <a:endParaRPr lang="en-GB" sz="1800" noProof="0" dirty="0">
                        <a:solidFill>
                          <a:srgbClr val="000000"/>
                        </a:solidFill>
                        <a:latin typeface="+mn-lt"/>
                        <a:ea typeface="Quicksand Light"/>
                        <a:cs typeface="Quicksand Light"/>
                        <a:sym typeface="Quicksand Light"/>
                      </a:endParaRPr>
                    </a:p>
                    <a:p>
                      <a:endParaRPr lang="en-GB" noProof="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Talk </a:t>
                      </a:r>
                    </a:p>
                    <a:p>
                      <a:r>
                        <a:rPr lang="en-GB" sz="1600" noProof="0" dirty="0"/>
                        <a:t>Say </a:t>
                      </a:r>
                    </a:p>
                    <a:p>
                      <a:r>
                        <a:rPr lang="en-GB" sz="1600" noProof="0" dirty="0"/>
                        <a:t>Tell </a:t>
                      </a:r>
                    </a:p>
                    <a:p>
                      <a:r>
                        <a:rPr lang="en-GB" sz="1600" noProof="0" dirty="0"/>
                        <a:t>Copy </a:t>
                      </a:r>
                    </a:p>
                    <a:p>
                      <a:r>
                        <a:rPr lang="en-GB" sz="1600" noProof="0" dirty="0"/>
                        <a:t>Listen </a:t>
                      </a:r>
                    </a:p>
                    <a:p>
                      <a:r>
                        <a:rPr lang="en-GB" sz="1600" noProof="0" dirty="0"/>
                        <a:t>Look </a:t>
                      </a:r>
                    </a:p>
                    <a:p>
                      <a:r>
                        <a:rPr lang="en-GB" sz="1600" noProof="0" dirty="0"/>
                        <a:t>Who? What? Where? Why? </a:t>
                      </a:r>
                    </a:p>
                    <a:p>
                      <a:r>
                        <a:rPr lang="en-GB" sz="1600" noProof="0" dirty="0"/>
                        <a:t>Idea Instruction </a:t>
                      </a:r>
                      <a:r>
                        <a:rPr lang="en-GB" sz="1400" noProof="0" dirty="0"/>
                        <a:t>Understand </a:t>
                      </a:r>
                    </a:p>
                    <a:p>
                      <a:r>
                        <a:rPr lang="en-GB" sz="1600" noProof="0" dirty="0"/>
                        <a:t>Turn</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Partner Wait Sentence And Speaking Close Inside Outside Notice</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Feelings Happy Worried Sad </a:t>
                      </a:r>
                    </a:p>
                    <a:p>
                      <a:r>
                        <a:rPr lang="en-GB" sz="1600" noProof="0" dirty="0"/>
                        <a:t>Angry Excited Share </a:t>
                      </a:r>
                    </a:p>
                    <a:p>
                      <a:r>
                        <a:rPr lang="en-GB" sz="1600" noProof="0" dirty="0"/>
                        <a:t>Take turns Wash Healthy Clean</a:t>
                      </a:r>
                    </a:p>
                    <a:p>
                      <a:r>
                        <a:rPr lang="en-GB" sz="1600" noProof="0" dirty="0"/>
                        <a:t>Rules </a:t>
                      </a:r>
                    </a:p>
                    <a:p>
                      <a:r>
                        <a:rPr lang="en-GB" sz="1600" noProof="0" dirty="0"/>
                        <a:t>Toilet </a:t>
                      </a:r>
                    </a:p>
                    <a:p>
                      <a:r>
                        <a:rPr lang="en-GB" sz="1600" noProof="0" dirty="0"/>
                        <a:t>Flush </a:t>
                      </a:r>
                    </a:p>
                    <a:p>
                      <a:r>
                        <a:rPr lang="en-GB" sz="1600" noProof="0" dirty="0"/>
                        <a:t>Soap </a:t>
                      </a:r>
                    </a:p>
                    <a:p>
                      <a:r>
                        <a:rPr lang="en-GB" sz="1600" noProof="0" dirty="0"/>
                        <a:t>Dry </a:t>
                      </a:r>
                    </a:p>
                    <a:p>
                      <a:r>
                        <a:rPr lang="en-GB" sz="1600" noProof="0" dirty="0"/>
                        <a:t>Shoe </a:t>
                      </a:r>
                    </a:p>
                    <a:p>
                      <a:r>
                        <a:rPr lang="en-GB" sz="1600" noProof="0" dirty="0"/>
                        <a:t>Socks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Like </a:t>
                      </a:r>
                    </a:p>
                    <a:p>
                      <a:r>
                        <a:rPr lang="en-GB" sz="1600" noProof="0" dirty="0"/>
                        <a:t>Dislike </a:t>
                      </a:r>
                    </a:p>
                    <a:p>
                      <a:r>
                        <a:rPr lang="en-GB" sz="1600" noProof="0" dirty="0"/>
                        <a:t>Kind Playing Together Choice Wrong Right Explore Wipe </a:t>
                      </a:r>
                    </a:p>
                    <a:p>
                      <a:r>
                        <a:rPr lang="en-GB" sz="1600" noProof="0" dirty="0"/>
                        <a:t>Sorry Please Thank You</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Walk </a:t>
                      </a:r>
                    </a:p>
                    <a:p>
                      <a:r>
                        <a:rPr lang="en-GB" sz="1600" noProof="0" dirty="0"/>
                        <a:t>Climb </a:t>
                      </a:r>
                    </a:p>
                    <a:p>
                      <a:r>
                        <a:rPr lang="en-GB" sz="1600" noProof="0" dirty="0"/>
                        <a:t>Ride </a:t>
                      </a:r>
                    </a:p>
                    <a:p>
                      <a:r>
                        <a:rPr lang="en-GB" sz="1600" noProof="0" dirty="0"/>
                        <a:t>Run </a:t>
                      </a:r>
                    </a:p>
                    <a:p>
                      <a:r>
                        <a:rPr lang="en-GB" sz="1600" noProof="0" dirty="0"/>
                        <a:t>Jump </a:t>
                      </a:r>
                    </a:p>
                    <a:p>
                      <a:r>
                        <a:rPr lang="en-GB" sz="1600" noProof="0" dirty="0"/>
                        <a:t>Knife </a:t>
                      </a:r>
                    </a:p>
                    <a:p>
                      <a:r>
                        <a:rPr lang="en-GB" sz="1600" noProof="0" dirty="0"/>
                        <a:t>Fork </a:t>
                      </a:r>
                    </a:p>
                    <a:p>
                      <a:r>
                        <a:rPr lang="en-GB" sz="1600" noProof="0" dirty="0"/>
                        <a:t>Spoon Pinch and Flick </a:t>
                      </a:r>
                    </a:p>
                    <a:p>
                      <a:r>
                        <a:rPr lang="en-GB" sz="1600" noProof="0" dirty="0"/>
                        <a:t>Brush </a:t>
                      </a:r>
                    </a:p>
                    <a:p>
                      <a:r>
                        <a:rPr lang="en-GB" sz="1600" noProof="0" dirty="0"/>
                        <a:t>Hop Balance Crawl </a:t>
                      </a:r>
                    </a:p>
                    <a:p>
                      <a:r>
                        <a:rPr lang="en-GB" sz="1600" noProof="0" dirty="0"/>
                        <a:t>Zip </a:t>
                      </a:r>
                    </a:p>
                    <a:p>
                      <a:r>
                        <a:rPr lang="en-GB" sz="1600" noProof="0" dirty="0"/>
                        <a:t>Kick </a:t>
                      </a:r>
                    </a:p>
                    <a:p>
                      <a:r>
                        <a:rPr lang="en-GB" sz="1600" noProof="0" dirty="0"/>
                        <a:t>Throw Catch</a:t>
                      </a:r>
                    </a:p>
                    <a:p>
                      <a:r>
                        <a:rPr lang="en-GB" sz="1600" noProof="0" dirty="0"/>
                        <a:t>Roll </a:t>
                      </a:r>
                    </a:p>
                    <a:p>
                      <a:r>
                        <a:rPr lang="en-GB" sz="1600" noProof="0" dirty="0"/>
                        <a:t>Pedal Scrunch</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Fold </a:t>
                      </a:r>
                    </a:p>
                    <a:p>
                      <a:r>
                        <a:rPr lang="en-GB" sz="1600" noProof="0" dirty="0"/>
                        <a:t>Rip </a:t>
                      </a:r>
                    </a:p>
                    <a:p>
                      <a:r>
                        <a:rPr lang="en-GB" sz="1600" noProof="0" dirty="0"/>
                        <a:t>Snip </a:t>
                      </a:r>
                    </a:p>
                    <a:p>
                      <a:r>
                        <a:rPr lang="en-GB" sz="1600" noProof="0" dirty="0"/>
                        <a:t>Space </a:t>
                      </a:r>
                    </a:p>
                    <a:p>
                      <a:r>
                        <a:rPr lang="en-GB" sz="1600" noProof="0" dirty="0"/>
                        <a:t>Hot </a:t>
                      </a:r>
                    </a:p>
                    <a:p>
                      <a:r>
                        <a:rPr lang="en-GB" sz="1600" noProof="0" dirty="0"/>
                        <a:t>Cold </a:t>
                      </a:r>
                    </a:p>
                    <a:p>
                      <a:r>
                        <a:rPr lang="en-GB" sz="1600" noProof="0" dirty="0"/>
                        <a:t>Heart Beating Warm Up Sweaty Breath </a:t>
                      </a:r>
                    </a:p>
                    <a:p>
                      <a:r>
                        <a:rPr lang="en-GB" sz="1600" noProof="0" dirty="0"/>
                        <a:t>Peel </a:t>
                      </a:r>
                    </a:p>
                    <a:p>
                      <a:r>
                        <a:rPr lang="en-GB" sz="1600" noProof="0" dirty="0"/>
                        <a:t>Hold Squeeze Roll </a:t>
                      </a:r>
                    </a:p>
                    <a:p>
                      <a:r>
                        <a:rPr lang="en-GB" sz="1600" noProof="0" dirty="0"/>
                        <a:t>Press </a:t>
                      </a:r>
                    </a:p>
                    <a:p>
                      <a:r>
                        <a:rPr lang="en-GB" sz="1600" noProof="0" dirty="0"/>
                        <a:t>Poke Stretch Pinch</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Story </a:t>
                      </a:r>
                    </a:p>
                    <a:p>
                      <a:r>
                        <a:rPr lang="en-GB" sz="1600" noProof="0" dirty="0"/>
                        <a:t>Book</a:t>
                      </a:r>
                    </a:p>
                    <a:p>
                      <a:r>
                        <a:rPr lang="en-GB" sz="1600" noProof="0" dirty="0"/>
                        <a:t>Page </a:t>
                      </a:r>
                    </a:p>
                    <a:p>
                      <a:r>
                        <a:rPr lang="en-GB" sz="1600" noProof="0" dirty="0"/>
                        <a:t>Song Rhyme Draw </a:t>
                      </a:r>
                    </a:p>
                    <a:p>
                      <a:r>
                        <a:rPr lang="en-GB" sz="1600" noProof="0" dirty="0"/>
                        <a:t>Turn (The Page) Author Illustrator Character Start </a:t>
                      </a:r>
                    </a:p>
                    <a:p>
                      <a:r>
                        <a:rPr lang="en-GB" sz="1600" noProof="0" dirty="0"/>
                        <a:t>End </a:t>
                      </a:r>
                    </a:p>
                    <a:p>
                      <a:r>
                        <a:rPr lang="en-GB" sz="1600" noProof="0" dirty="0"/>
                        <a:t>Title </a:t>
                      </a:r>
                    </a:p>
                    <a:p>
                      <a:r>
                        <a:rPr lang="en-GB" sz="1600" noProof="0" dirty="0"/>
                        <a:t>Blurb Setting Missing Voice</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Body </a:t>
                      </a:r>
                    </a:p>
                    <a:p>
                      <a:r>
                        <a:rPr lang="en-GB" sz="1600" noProof="0" dirty="0"/>
                        <a:t>Listen Rhyme Beat </a:t>
                      </a:r>
                    </a:p>
                    <a:p>
                      <a:r>
                        <a:rPr lang="en-GB" sz="1600" noProof="0" dirty="0"/>
                        <a:t>Pair </a:t>
                      </a:r>
                    </a:p>
                    <a:p>
                      <a:r>
                        <a:rPr lang="en-GB" sz="1600" noProof="0" dirty="0"/>
                        <a:t>Clap </a:t>
                      </a:r>
                    </a:p>
                    <a:p>
                      <a:r>
                        <a:rPr lang="en-GB" sz="1600" noProof="0" dirty="0"/>
                        <a:t>Sound Blend </a:t>
                      </a:r>
                    </a:p>
                    <a:p>
                      <a:r>
                        <a:rPr lang="en-GB" sz="1600" noProof="0" dirty="0"/>
                        <a:t>First </a:t>
                      </a:r>
                    </a:p>
                    <a:p>
                      <a:r>
                        <a:rPr lang="en-GB" sz="1600" noProof="0" dirty="0"/>
                        <a:t>Letter</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Number Shape Square Circle Triangle </a:t>
                      </a:r>
                      <a:r>
                        <a:rPr lang="en-GB" sz="1400" noProof="0" dirty="0"/>
                        <a:t>Rectangle </a:t>
                      </a:r>
                      <a:r>
                        <a:rPr lang="en-GB" sz="1600" noProof="0" dirty="0"/>
                        <a:t>Count How Many </a:t>
                      </a:r>
                    </a:p>
                    <a:p>
                      <a:r>
                        <a:rPr lang="en-GB" sz="1600" noProof="0" dirty="0"/>
                        <a:t>Big </a:t>
                      </a:r>
                    </a:p>
                    <a:p>
                      <a:r>
                        <a:rPr lang="en-GB" sz="1600" noProof="0" dirty="0"/>
                        <a:t>Small </a:t>
                      </a:r>
                    </a:p>
                    <a:p>
                      <a:r>
                        <a:rPr lang="en-GB" sz="1600" noProof="0" dirty="0"/>
                        <a:t>Tall </a:t>
                      </a:r>
                    </a:p>
                    <a:p>
                      <a:r>
                        <a:rPr lang="en-GB" sz="1600" noProof="0" dirty="0"/>
                        <a:t>Short Long Up Down Round On </a:t>
                      </a:r>
                    </a:p>
                    <a:p>
                      <a:r>
                        <a:rPr lang="en-GB" sz="1600" noProof="0" dirty="0"/>
                        <a:t>Under Behind </a:t>
                      </a:r>
                    </a:p>
                    <a:p>
                      <a:r>
                        <a:rPr lang="en-GB" sz="1600" noProof="0" dirty="0"/>
                        <a:t>In </a:t>
                      </a:r>
                    </a:p>
                    <a:p>
                      <a:r>
                        <a:rPr lang="en-GB" sz="1600" noProof="0" dirty="0"/>
                        <a:t>Front More Less</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Same Different </a:t>
                      </a:r>
                    </a:p>
                    <a:p>
                      <a:r>
                        <a:rPr lang="en-GB" sz="1600" noProof="0" dirty="0"/>
                        <a:t>2d Shape </a:t>
                      </a:r>
                    </a:p>
                    <a:p>
                      <a:r>
                        <a:rPr lang="en-GB" sz="1600" noProof="0" dirty="0"/>
                        <a:t>Full </a:t>
                      </a:r>
                    </a:p>
                    <a:p>
                      <a:r>
                        <a:rPr lang="en-GB" sz="1600" noProof="0" dirty="0"/>
                        <a:t>Empty </a:t>
                      </a:r>
                    </a:p>
                    <a:p>
                      <a:r>
                        <a:rPr lang="en-GB" sz="1600" noProof="0" dirty="0"/>
                        <a:t>Half </a:t>
                      </a:r>
                    </a:p>
                    <a:p>
                      <a:r>
                        <a:rPr lang="en-GB" sz="1600" noProof="0" dirty="0"/>
                        <a:t>Full </a:t>
                      </a:r>
                    </a:p>
                    <a:p>
                      <a:r>
                        <a:rPr lang="en-GB" sz="1600" noProof="0" dirty="0"/>
                        <a:t>Heavy</a:t>
                      </a:r>
                    </a:p>
                    <a:p>
                      <a:r>
                        <a:rPr lang="en-GB" sz="1600" noProof="0" dirty="0"/>
                        <a:t>Light </a:t>
                      </a:r>
                    </a:p>
                    <a:p>
                      <a:r>
                        <a:rPr lang="en-GB" sz="1600" noProof="0" dirty="0"/>
                        <a:t>Sort </a:t>
                      </a:r>
                    </a:p>
                    <a:p>
                      <a:r>
                        <a:rPr lang="en-GB" sz="1600" noProof="0" dirty="0"/>
                        <a:t>Jigsaw Repeating Morning Afternoon Monday Tuesday Wednesday Thursday Friday Saturday Sunday </a:t>
                      </a:r>
                    </a:p>
                    <a:p>
                      <a:r>
                        <a:rPr lang="en-GB" sz="1600" noProof="0" dirty="0"/>
                        <a:t>Thick </a:t>
                      </a:r>
                    </a:p>
                    <a:p>
                      <a:r>
                        <a:rPr lang="en-GB" sz="1600" noProof="0" dirty="0"/>
                        <a:t>Thin </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54762090"/>
                  </a:ext>
                </a:extLst>
              </a:tr>
            </a:tbl>
          </a:graphicData>
        </a:graphic>
      </p:graphicFrame>
    </p:spTree>
    <p:extLst>
      <p:ext uri="{BB962C8B-B14F-4D97-AF65-F5344CB8AC3E}">
        <p14:creationId xmlns:p14="http://schemas.microsoft.com/office/powerpoint/2010/main" val="1081174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839E3-9C09-E2D6-E39D-20F79C814F66}"/>
            </a:ext>
          </a:extLst>
        </p:cNvPr>
        <p:cNvGrpSpPr/>
        <p:nvPr/>
      </p:nvGrpSpPr>
      <p:grpSpPr>
        <a:xfrm>
          <a:off x="0" y="0"/>
          <a:ext cx="0" cy="0"/>
          <a:chOff x="0" y="0"/>
          <a:chExt cx="0" cy="0"/>
        </a:xfrm>
      </p:grpSpPr>
      <p:pic>
        <p:nvPicPr>
          <p:cNvPr id="7" name="Picture 6" descr="A white rectangular object with different colored pieces&#10;&#10;AI-generated content may be incorrect.">
            <a:extLst>
              <a:ext uri="{FF2B5EF4-FFF2-40B4-BE49-F238E27FC236}">
                <a16:creationId xmlns:a16="http://schemas.microsoft.com/office/drawing/2014/main" id="{6902803A-C2EB-C69F-7D70-1706AAE12C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8121E540-A822-03AA-5982-017F769123EA}"/>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3" name="TextBox 2">
            <a:extLst>
              <a:ext uri="{FF2B5EF4-FFF2-40B4-BE49-F238E27FC236}">
                <a16:creationId xmlns:a16="http://schemas.microsoft.com/office/drawing/2014/main" id="{8204313D-44B2-898E-CB67-4C9D582AC77A}"/>
              </a:ext>
            </a:extLst>
          </p:cNvPr>
          <p:cNvSpPr txBox="1"/>
          <p:nvPr/>
        </p:nvSpPr>
        <p:spPr>
          <a:xfrm>
            <a:off x="1168400" y="117409"/>
            <a:ext cx="12801600" cy="1754326"/>
          </a:xfrm>
          <a:prstGeom prst="rect">
            <a:avLst/>
          </a:prstGeom>
          <a:noFill/>
        </p:spPr>
        <p:txBody>
          <a:bodyPr wrap="square" rtlCol="0">
            <a:spAutoFit/>
          </a:bodyPr>
          <a:lstStyle/>
          <a:p>
            <a:pPr algn="ctr">
              <a:lnSpc>
                <a:spcPts val="3640"/>
              </a:lnSpc>
            </a:pPr>
            <a:r>
              <a:rPr lang="en-GB" sz="2600" b="1" noProof="0" dirty="0">
                <a:ea typeface="Quicksand Light"/>
                <a:cs typeface="Quicksand Light"/>
                <a:sym typeface="Quicksand Light"/>
              </a:rPr>
              <a:t>CLOSING THE WORD GAP</a:t>
            </a:r>
            <a:endParaRPr lang="en-GB" sz="2000" b="1" noProof="0" dirty="0">
              <a:ea typeface="Quicksand Light"/>
              <a:cs typeface="Quicksand Light"/>
              <a:sym typeface="Quicksand Light"/>
            </a:endParaRPr>
          </a:p>
          <a:p>
            <a:pPr algn="ctr">
              <a:lnSpc>
                <a:spcPts val="3640"/>
              </a:lnSpc>
            </a:pPr>
            <a:r>
              <a:rPr lang="en-GB" sz="2000" b="1" noProof="0" dirty="0">
                <a:ea typeface="Quicksand Light"/>
                <a:cs typeface="Quicksand Light"/>
                <a:sym typeface="Quicksand Light"/>
              </a:rPr>
              <a:t>Progressive Vocabulary Across the Prime Areas of Learning as well as Literacy and Maths.</a:t>
            </a:r>
          </a:p>
          <a:p>
            <a:pPr algn="ctr">
              <a:lnSpc>
                <a:spcPts val="3640"/>
              </a:lnSpc>
            </a:pPr>
            <a:r>
              <a:rPr lang="en-GB" sz="2600" b="1" noProof="0" dirty="0">
                <a:ea typeface="Quicksand Light"/>
                <a:cs typeface="Quicksand Light"/>
                <a:sym typeface="Quicksand Light"/>
              </a:rPr>
              <a:t> </a:t>
            </a:r>
            <a:endParaRPr lang="en-GB" sz="2600" noProof="0" dirty="0">
              <a:ea typeface="Quicksand Light"/>
              <a:cs typeface="Quicksand Light"/>
              <a:sym typeface="Quicksand Light"/>
            </a:endParaRPr>
          </a:p>
          <a:p>
            <a:endParaRPr lang="en-GB" noProof="0" dirty="0"/>
          </a:p>
        </p:txBody>
      </p:sp>
      <p:graphicFrame>
        <p:nvGraphicFramePr>
          <p:cNvPr id="6" name="Table 5">
            <a:extLst>
              <a:ext uri="{FF2B5EF4-FFF2-40B4-BE49-F238E27FC236}">
                <a16:creationId xmlns:a16="http://schemas.microsoft.com/office/drawing/2014/main" id="{BD1974CA-012A-DD8F-DCF9-220276B9B334}"/>
              </a:ext>
            </a:extLst>
          </p:cNvPr>
          <p:cNvGraphicFramePr>
            <a:graphicFrameLocks noGrp="1"/>
          </p:cNvGraphicFramePr>
          <p:nvPr>
            <p:extLst>
              <p:ext uri="{D42A27DB-BD31-4B8C-83A1-F6EECF244321}">
                <p14:modId xmlns:p14="http://schemas.microsoft.com/office/powerpoint/2010/main" val="2063934255"/>
              </p:ext>
            </p:extLst>
          </p:nvPr>
        </p:nvGraphicFramePr>
        <p:xfrm>
          <a:off x="996950" y="1321593"/>
          <a:ext cx="13119100" cy="8033276"/>
        </p:xfrm>
        <a:graphic>
          <a:graphicData uri="http://schemas.openxmlformats.org/drawingml/2006/table">
            <a:tbl>
              <a:tblPr firstRow="1" bandRow="1">
                <a:tableStyleId>{5C22544A-7EE6-4342-B048-85BDC9FD1C3A}</a:tableStyleId>
              </a:tblPr>
              <a:tblGrid>
                <a:gridCol w="1758950">
                  <a:extLst>
                    <a:ext uri="{9D8B030D-6E8A-4147-A177-3AD203B41FA5}">
                      <a16:colId xmlns:a16="http://schemas.microsoft.com/office/drawing/2014/main" val="1946360259"/>
                    </a:ext>
                  </a:extLst>
                </a:gridCol>
                <a:gridCol w="2207290">
                  <a:extLst>
                    <a:ext uri="{9D8B030D-6E8A-4147-A177-3AD203B41FA5}">
                      <a16:colId xmlns:a16="http://schemas.microsoft.com/office/drawing/2014/main" val="3810120858"/>
                    </a:ext>
                  </a:extLst>
                </a:gridCol>
                <a:gridCol w="1983120">
                  <a:extLst>
                    <a:ext uri="{9D8B030D-6E8A-4147-A177-3AD203B41FA5}">
                      <a16:colId xmlns:a16="http://schemas.microsoft.com/office/drawing/2014/main" val="3649975158"/>
                    </a:ext>
                  </a:extLst>
                </a:gridCol>
                <a:gridCol w="1983120">
                  <a:extLst>
                    <a:ext uri="{9D8B030D-6E8A-4147-A177-3AD203B41FA5}">
                      <a16:colId xmlns:a16="http://schemas.microsoft.com/office/drawing/2014/main" val="3340990218"/>
                    </a:ext>
                  </a:extLst>
                </a:gridCol>
                <a:gridCol w="1372928">
                  <a:extLst>
                    <a:ext uri="{9D8B030D-6E8A-4147-A177-3AD203B41FA5}">
                      <a16:colId xmlns:a16="http://schemas.microsoft.com/office/drawing/2014/main" val="4109858404"/>
                    </a:ext>
                  </a:extLst>
                </a:gridCol>
                <a:gridCol w="1144107">
                  <a:extLst>
                    <a:ext uri="{9D8B030D-6E8A-4147-A177-3AD203B41FA5}">
                      <a16:colId xmlns:a16="http://schemas.microsoft.com/office/drawing/2014/main" val="2700880064"/>
                    </a:ext>
                  </a:extLst>
                </a:gridCol>
                <a:gridCol w="1434845">
                  <a:extLst>
                    <a:ext uri="{9D8B030D-6E8A-4147-A177-3AD203B41FA5}">
                      <a16:colId xmlns:a16="http://schemas.microsoft.com/office/drawing/2014/main" val="2475904006"/>
                    </a:ext>
                  </a:extLst>
                </a:gridCol>
                <a:gridCol w="1234740">
                  <a:extLst>
                    <a:ext uri="{9D8B030D-6E8A-4147-A177-3AD203B41FA5}">
                      <a16:colId xmlns:a16="http://schemas.microsoft.com/office/drawing/2014/main" val="720441555"/>
                    </a:ext>
                  </a:extLst>
                </a:gridCol>
              </a:tblGrid>
              <a:tr h="1785700">
                <a:tc>
                  <a:txBody>
                    <a:bodyPr/>
                    <a:lstStyle/>
                    <a:p>
                      <a:pPr algn="ctr"/>
                      <a:r>
                        <a:rPr lang="en-GB" sz="2400" noProof="0" dirty="0">
                          <a:solidFill>
                            <a:schemeClr val="tx1"/>
                          </a:solidFill>
                        </a:rPr>
                        <a:t>Planned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noProof="0" dirty="0">
                          <a:solidFill>
                            <a:schemeClr val="tx1"/>
                          </a:solidFill>
                        </a:rPr>
                        <a:t>Communication and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noProof="0" dirty="0">
                          <a:solidFill>
                            <a:schemeClr val="tx1"/>
                          </a:solidFill>
                        </a:rPr>
                        <a:t>Personal Social and Emotional Dev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noProof="0" dirty="0">
                          <a:solidFill>
                            <a:schemeClr val="tx1"/>
                          </a:solidFill>
                        </a:rPr>
                        <a:t>Physical Dev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r>
                        <a:rPr lang="en-GB" sz="2400" noProof="0" dirty="0">
                          <a:solidFill>
                            <a:schemeClr val="tx1"/>
                          </a:solidFill>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gridSpan="2">
                  <a:txBody>
                    <a:bodyPr/>
                    <a:lstStyle/>
                    <a:p>
                      <a:pPr algn="ctr"/>
                      <a:r>
                        <a:rPr lang="en-GB" sz="2400" noProof="0" dirty="0">
                          <a:solidFill>
                            <a:schemeClr val="tx1"/>
                          </a:solidFill>
                        </a:rPr>
                        <a:t>Maths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71998777"/>
                  </a:ext>
                </a:extLst>
              </a:tr>
              <a:tr h="6247576">
                <a:tc>
                  <a:txBody>
                    <a:bodyPr/>
                    <a:lstStyle/>
                    <a:p>
                      <a:r>
                        <a:rPr lang="en-GB" sz="2000" b="1" noProof="0" dirty="0"/>
                        <a:t>Reception</a:t>
                      </a:r>
                    </a:p>
                    <a:p>
                      <a:endParaRPr lang="en-GB" noProof="0" dirty="0"/>
                    </a:p>
                    <a:p>
                      <a:r>
                        <a:rPr lang="en-GB" sz="1800" noProof="0" dirty="0"/>
                        <a:t>Vocabulary which is taught throughout the year in teacher led discussions, activities and provision </a:t>
                      </a:r>
                      <a:endParaRPr lang="en-GB" sz="1800" noProof="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Explain </a:t>
                      </a:r>
                    </a:p>
                    <a:p>
                      <a:r>
                        <a:rPr lang="en-GB" sz="1600" noProof="0" dirty="0"/>
                        <a:t>Describe </a:t>
                      </a:r>
                    </a:p>
                    <a:p>
                      <a:r>
                        <a:rPr lang="en-GB" sz="1600" noProof="0" dirty="0"/>
                        <a:t>Question Answer/Respond </a:t>
                      </a:r>
                    </a:p>
                    <a:p>
                      <a:r>
                        <a:rPr lang="en-GB" sz="1600" noProof="0" dirty="0"/>
                        <a:t>How</a:t>
                      </a:r>
                    </a:p>
                    <a:p>
                      <a:r>
                        <a:rPr lang="en-GB" sz="1600" noProof="0" dirty="0"/>
                        <a:t>When? </a:t>
                      </a:r>
                    </a:p>
                    <a:p>
                      <a:r>
                        <a:rPr lang="en-GB" sz="1600" noProof="0" dirty="0"/>
                        <a:t>Speaker </a:t>
                      </a:r>
                    </a:p>
                    <a:p>
                      <a:r>
                        <a:rPr lang="en-GB" sz="1600" noProof="0" dirty="0"/>
                        <a:t>Reason </a:t>
                      </a:r>
                    </a:p>
                    <a:p>
                      <a:r>
                        <a:rPr lang="en-GB" sz="1600" noProof="0" dirty="0"/>
                        <a:t>Agree And Disagree Discuss </a:t>
                      </a:r>
                    </a:p>
                    <a:p>
                      <a:r>
                        <a:rPr lang="en-GB" sz="1600" noProof="0" dirty="0"/>
                        <a:t>Problem</a:t>
                      </a:r>
                    </a:p>
                    <a:p>
                      <a:r>
                        <a:rPr lang="en-GB" sz="1600" noProof="0" dirty="0"/>
                        <a:t>Because </a:t>
                      </a:r>
                    </a:p>
                    <a:p>
                      <a:r>
                        <a:rPr lang="en-GB" sz="1600" noProof="0" dirty="0"/>
                        <a:t>Opinion </a:t>
                      </a:r>
                    </a:p>
                    <a:p>
                      <a:r>
                        <a:rPr lang="en-GB" sz="1600" noProof="0" dirty="0"/>
                        <a:t>Suggestion </a:t>
                      </a:r>
                    </a:p>
                    <a:p>
                      <a:r>
                        <a:rPr lang="en-GB" sz="1600" noProof="0" dirty="0"/>
                        <a:t>Example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Emotions </a:t>
                      </a:r>
                    </a:p>
                    <a:p>
                      <a:r>
                        <a:rPr lang="en-GB" sz="1600" noProof="0" dirty="0"/>
                        <a:t>Fair </a:t>
                      </a:r>
                    </a:p>
                    <a:p>
                      <a:r>
                        <a:rPr lang="en-GB" sz="1600" noProof="0" dirty="0"/>
                        <a:t>Frustrated </a:t>
                      </a:r>
                    </a:p>
                    <a:p>
                      <a:r>
                        <a:rPr lang="en-GB" sz="1600" noProof="0" dirty="0"/>
                        <a:t>Confused </a:t>
                      </a:r>
                    </a:p>
                    <a:p>
                      <a:r>
                        <a:rPr lang="en-GB" sz="1600" noProof="0" dirty="0"/>
                        <a:t>Upset </a:t>
                      </a:r>
                    </a:p>
                    <a:p>
                      <a:r>
                        <a:rPr lang="en-GB" sz="1600" noProof="0" dirty="0"/>
                        <a:t>Try </a:t>
                      </a:r>
                    </a:p>
                    <a:p>
                      <a:r>
                        <a:rPr lang="en-GB" sz="1600" noProof="0" dirty="0"/>
                        <a:t>Challenge </a:t>
                      </a:r>
                    </a:p>
                    <a:p>
                      <a:r>
                        <a:rPr lang="en-GB" sz="1600" noProof="0" dirty="0"/>
                        <a:t>Germs</a:t>
                      </a:r>
                    </a:p>
                    <a:p>
                      <a:r>
                        <a:rPr lang="en-GB" sz="1600" noProof="0" dirty="0"/>
                        <a:t>Exercise </a:t>
                      </a:r>
                    </a:p>
                    <a:p>
                      <a:r>
                        <a:rPr lang="en-GB" sz="1600" noProof="0" dirty="0"/>
                        <a:t>Team </a:t>
                      </a:r>
                    </a:p>
                    <a:p>
                      <a:r>
                        <a:rPr lang="en-GB" sz="1600" noProof="0" dirty="0"/>
                        <a:t>Determination </a:t>
                      </a:r>
                    </a:p>
                    <a:p>
                      <a:r>
                        <a:rPr lang="en-GB" sz="1600" noProof="0" dirty="0"/>
                        <a:t>Respect </a:t>
                      </a:r>
                    </a:p>
                    <a:p>
                      <a:r>
                        <a:rPr lang="en-GB" sz="1600" noProof="0" dirty="0"/>
                        <a:t>Calm </a:t>
                      </a:r>
                    </a:p>
                    <a:p>
                      <a:r>
                        <a:rPr lang="en-GB" sz="1600" noProof="0" dirty="0"/>
                        <a:t>Confident </a:t>
                      </a:r>
                    </a:p>
                    <a:p>
                      <a:r>
                        <a:rPr lang="en-GB" sz="1600" noProof="0" dirty="0"/>
                        <a:t>Safe </a:t>
                      </a:r>
                    </a:p>
                    <a:p>
                      <a:r>
                        <a:rPr lang="en-GB" sz="1600" noProof="0" dirty="0"/>
                        <a:t>Permission </a:t>
                      </a:r>
                    </a:p>
                    <a:p>
                      <a:r>
                        <a:rPr lang="en-GB" sz="1600" noProof="0" dirty="0"/>
                        <a:t>Apologise </a:t>
                      </a:r>
                    </a:p>
                    <a:p>
                      <a:r>
                        <a:rPr lang="en-GB" sz="1600" noProof="0" dirty="0"/>
                        <a:t>You’re Welcome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Grip </a:t>
                      </a:r>
                    </a:p>
                    <a:p>
                      <a:r>
                        <a:rPr lang="en-GB" sz="1600" noProof="0" dirty="0"/>
                        <a:t>Bounce </a:t>
                      </a:r>
                    </a:p>
                    <a:p>
                      <a:r>
                        <a:rPr lang="en-GB" sz="1600" noProof="0" dirty="0"/>
                        <a:t>High/Low </a:t>
                      </a:r>
                    </a:p>
                    <a:p>
                      <a:r>
                        <a:rPr lang="en-GB" sz="1600" noProof="0" dirty="0"/>
                        <a:t>Fingers </a:t>
                      </a:r>
                    </a:p>
                    <a:p>
                      <a:r>
                        <a:rPr lang="en-GB" sz="1600" noProof="0" dirty="0"/>
                        <a:t>Skip </a:t>
                      </a:r>
                    </a:p>
                    <a:p>
                      <a:r>
                        <a:rPr lang="en-GB" sz="1600" noProof="0" dirty="0"/>
                        <a:t>Pedal </a:t>
                      </a:r>
                    </a:p>
                    <a:p>
                      <a:r>
                        <a:rPr lang="en-GB" sz="1600" noProof="0" dirty="0"/>
                        <a:t>Holepunch </a:t>
                      </a:r>
                    </a:p>
                    <a:p>
                      <a:r>
                        <a:rPr lang="en-GB" sz="1600" noProof="0" dirty="0"/>
                        <a:t>Staple </a:t>
                      </a:r>
                    </a:p>
                    <a:p>
                      <a:r>
                        <a:rPr lang="en-GB" sz="1600" noProof="0" dirty="0"/>
                        <a:t>Collage </a:t>
                      </a:r>
                    </a:p>
                    <a:p>
                      <a:r>
                        <a:rPr lang="en-GB" sz="1600" noProof="0" dirty="0"/>
                        <a:t>Split </a:t>
                      </a:r>
                    </a:p>
                    <a:p>
                      <a:r>
                        <a:rPr lang="en-GB" sz="1600" noProof="0" dirty="0"/>
                        <a:t>Pin </a:t>
                      </a:r>
                    </a:p>
                    <a:p>
                      <a:r>
                        <a:rPr lang="en-GB" sz="1600" noProof="0" dirty="0"/>
                        <a:t>Aiming </a:t>
                      </a:r>
                    </a:p>
                    <a:p>
                      <a:r>
                        <a:rPr lang="en-GB" sz="1600" noProof="0" dirty="0"/>
                        <a:t>Passing </a:t>
                      </a:r>
                    </a:p>
                    <a:p>
                      <a:r>
                        <a:rPr lang="en-GB" sz="1600" noProof="0" dirty="0"/>
                        <a:t>Kicking </a:t>
                      </a:r>
                    </a:p>
                    <a:p>
                      <a:r>
                        <a:rPr lang="en-GB" sz="1600" noProof="0" dirty="0"/>
                        <a:t>Batting </a:t>
                      </a:r>
                    </a:p>
                    <a:p>
                      <a:r>
                        <a:rPr lang="en-GB" sz="1600" noProof="0" dirty="0"/>
                        <a:t>Body Temperature Muscles </a:t>
                      </a:r>
                    </a:p>
                    <a:p>
                      <a:r>
                        <a:rPr lang="en-GB" sz="1600" noProof="0" dirty="0"/>
                        <a:t>Deep Breaths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Fiction </a:t>
                      </a:r>
                    </a:p>
                    <a:p>
                      <a:r>
                        <a:rPr lang="en-GB" sz="1600" noProof="0" dirty="0"/>
                        <a:t>Non-Fiction Information Facts </a:t>
                      </a:r>
                    </a:p>
                    <a:p>
                      <a:r>
                        <a:rPr lang="en-GB" sz="1600" noProof="0" dirty="0"/>
                        <a:t>Write </a:t>
                      </a:r>
                    </a:p>
                    <a:p>
                      <a:r>
                        <a:rPr lang="en-GB" sz="1600" noProof="0" dirty="0"/>
                        <a:t>Word </a:t>
                      </a:r>
                    </a:p>
                    <a:p>
                      <a:r>
                        <a:rPr lang="en-GB" sz="1600" noProof="0" dirty="0"/>
                        <a:t>Sentence Question Sounds </a:t>
                      </a:r>
                    </a:p>
                    <a:p>
                      <a:r>
                        <a:rPr lang="en-GB" sz="1600" noProof="0" dirty="0"/>
                        <a:t>Digraph </a:t>
                      </a:r>
                    </a:p>
                    <a:p>
                      <a:r>
                        <a:rPr lang="en-GB" sz="1600" noProof="0" dirty="0"/>
                        <a:t>Trigraph </a:t>
                      </a:r>
                    </a:p>
                    <a:p>
                      <a:r>
                        <a:rPr lang="en-GB" sz="1600" noProof="0" dirty="0"/>
                        <a:t>Tricky Word Grapheme Phoneme </a:t>
                      </a:r>
                    </a:p>
                    <a:p>
                      <a:r>
                        <a:rPr lang="en-GB" sz="1600" noProof="0" dirty="0"/>
                        <a:t>Poem Beginning, Middle And End </a:t>
                      </a:r>
                    </a:p>
                    <a:p>
                      <a:r>
                        <a:rPr lang="en-GB" sz="1600" noProof="0" dirty="0"/>
                        <a:t>Traditional Tale </a:t>
                      </a:r>
                    </a:p>
                    <a:p>
                      <a:r>
                        <a:rPr lang="en-GB" sz="1600" noProof="0" dirty="0"/>
                        <a:t>Once Upon A Time </a:t>
                      </a:r>
                    </a:p>
                    <a:p>
                      <a:r>
                        <a:rPr lang="en-GB" sz="1600" noProof="0" dirty="0"/>
                        <a:t>First, Next, After That, Then, Finally</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Retell Sequence Vocabulary Repeat </a:t>
                      </a:r>
                    </a:p>
                    <a:p>
                      <a:r>
                        <a:rPr lang="en-GB" sz="1600" noProof="0" dirty="0"/>
                        <a:t>Clue Language Front Cover Blending Spell </a:t>
                      </a:r>
                    </a:p>
                    <a:p>
                      <a:r>
                        <a:rPr lang="en-GB" sz="1600" noProof="0" dirty="0"/>
                        <a:t>Capital- Letter </a:t>
                      </a:r>
                    </a:p>
                    <a:p>
                      <a:r>
                        <a:rPr lang="en-GB" sz="1600" noProof="0" dirty="0"/>
                        <a:t>Finger- Space </a:t>
                      </a:r>
                    </a:p>
                    <a:p>
                      <a:r>
                        <a:rPr lang="en-GB" sz="1600" noProof="0" dirty="0"/>
                        <a:t>Full Stop Check </a:t>
                      </a:r>
                    </a:p>
                    <a:p>
                      <a:r>
                        <a:rPr lang="en-GB" sz="1600" noProof="0" dirty="0"/>
                        <a:t>Letter Formation</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High </a:t>
                      </a:r>
                    </a:p>
                    <a:p>
                      <a:r>
                        <a:rPr lang="en-GB" sz="1600" noProof="0" dirty="0"/>
                        <a:t>Low </a:t>
                      </a:r>
                    </a:p>
                    <a:p>
                      <a:r>
                        <a:rPr lang="en-GB" sz="1600" noProof="0" dirty="0"/>
                        <a:t>Heavy </a:t>
                      </a:r>
                    </a:p>
                    <a:p>
                      <a:r>
                        <a:rPr lang="en-GB" sz="1600" noProof="0" dirty="0"/>
                        <a:t>Light </a:t>
                      </a:r>
                    </a:p>
                    <a:p>
                      <a:r>
                        <a:rPr lang="en-GB" sz="1600" noProof="0" dirty="0"/>
                        <a:t>Bigger </a:t>
                      </a:r>
                    </a:p>
                    <a:p>
                      <a:r>
                        <a:rPr lang="en-GB" sz="1600" noProof="0" dirty="0"/>
                        <a:t>Smaller </a:t>
                      </a:r>
                    </a:p>
                    <a:p>
                      <a:r>
                        <a:rPr lang="en-GB" sz="1600" noProof="0" dirty="0"/>
                        <a:t>3d </a:t>
                      </a:r>
                    </a:p>
                    <a:p>
                      <a:r>
                        <a:rPr lang="en-GB" sz="1600" noProof="0" dirty="0"/>
                        <a:t>Sphere </a:t>
                      </a:r>
                    </a:p>
                    <a:p>
                      <a:r>
                        <a:rPr lang="en-GB" sz="1600" noProof="0" dirty="0"/>
                        <a:t>Cube </a:t>
                      </a:r>
                    </a:p>
                    <a:p>
                      <a:r>
                        <a:rPr lang="en-GB" sz="1600" noProof="0" dirty="0"/>
                        <a:t>Cuboid</a:t>
                      </a:r>
                    </a:p>
                    <a:p>
                      <a:r>
                        <a:rPr lang="en-GB" sz="1600" noProof="0" dirty="0"/>
                        <a:t>Cone </a:t>
                      </a:r>
                    </a:p>
                    <a:p>
                      <a:r>
                        <a:rPr lang="en-GB" sz="1600" noProof="0" dirty="0"/>
                        <a:t>Number Sentence Problem </a:t>
                      </a:r>
                    </a:p>
                    <a:p>
                      <a:r>
                        <a:rPr lang="en-GB" sz="1600" noProof="0" dirty="0"/>
                        <a:t>Part Whole Equal Composition Doubling Halving </a:t>
                      </a: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Odd </a:t>
                      </a:r>
                    </a:p>
                    <a:p>
                      <a:r>
                        <a:rPr lang="en-GB" sz="1600" noProof="0" dirty="0"/>
                        <a:t>Even </a:t>
                      </a:r>
                    </a:p>
                    <a:p>
                      <a:r>
                        <a:rPr lang="en-GB" sz="1600" noProof="0" dirty="0"/>
                        <a:t>Group Numeral </a:t>
                      </a:r>
                    </a:p>
                    <a:p>
                      <a:r>
                        <a:rPr lang="en-GB" sz="1600" noProof="0" dirty="0"/>
                        <a:t>Add </a:t>
                      </a:r>
                    </a:p>
                    <a:p>
                      <a:r>
                        <a:rPr lang="en-GB" sz="1600" noProof="0" dirty="0"/>
                        <a:t>Take Away Number Bonds Measure </a:t>
                      </a:r>
                    </a:p>
                    <a:p>
                      <a:r>
                        <a:rPr lang="en-GB" sz="1600" noProof="0" dirty="0"/>
                        <a:t>In-between Next To Opposite Time Repeating Pattern Months </a:t>
                      </a: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54762090"/>
                  </a:ext>
                </a:extLst>
              </a:tr>
            </a:tbl>
          </a:graphicData>
        </a:graphic>
      </p:graphicFrame>
    </p:spTree>
    <p:extLst>
      <p:ext uri="{BB962C8B-B14F-4D97-AF65-F5344CB8AC3E}">
        <p14:creationId xmlns:p14="http://schemas.microsoft.com/office/powerpoint/2010/main" val="16863074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2EC04-3C97-1A60-973F-5E90FDE93649}"/>
            </a:ext>
          </a:extLst>
        </p:cNvPr>
        <p:cNvGrpSpPr/>
        <p:nvPr/>
      </p:nvGrpSpPr>
      <p:grpSpPr>
        <a:xfrm>
          <a:off x="0" y="0"/>
          <a:ext cx="0" cy="0"/>
          <a:chOff x="0" y="0"/>
          <a:chExt cx="0" cy="0"/>
        </a:xfrm>
      </p:grpSpPr>
      <p:pic>
        <p:nvPicPr>
          <p:cNvPr id="7" name="Picture 6" descr="A white rectangular object with different colored pieces&#10;&#10;AI-generated content may be incorrect.">
            <a:extLst>
              <a:ext uri="{FF2B5EF4-FFF2-40B4-BE49-F238E27FC236}">
                <a16:creationId xmlns:a16="http://schemas.microsoft.com/office/drawing/2014/main" id="{A756F633-A7B0-17C1-7FDB-4D9324F660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F753EE25-D21A-99A3-7456-30AA907A1541}"/>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3" name="TextBox 2">
            <a:extLst>
              <a:ext uri="{FF2B5EF4-FFF2-40B4-BE49-F238E27FC236}">
                <a16:creationId xmlns:a16="http://schemas.microsoft.com/office/drawing/2014/main" id="{1F3D6E82-6203-5BEB-3C75-9BF2FDDACAA5}"/>
              </a:ext>
            </a:extLst>
          </p:cNvPr>
          <p:cNvSpPr txBox="1"/>
          <p:nvPr/>
        </p:nvSpPr>
        <p:spPr>
          <a:xfrm>
            <a:off x="1028705" y="147358"/>
            <a:ext cx="12801600" cy="1754326"/>
          </a:xfrm>
          <a:prstGeom prst="rect">
            <a:avLst/>
          </a:prstGeom>
          <a:noFill/>
        </p:spPr>
        <p:txBody>
          <a:bodyPr wrap="square" rtlCol="0">
            <a:spAutoFit/>
          </a:bodyPr>
          <a:lstStyle/>
          <a:p>
            <a:pPr algn="ctr">
              <a:lnSpc>
                <a:spcPts val="3640"/>
              </a:lnSpc>
            </a:pPr>
            <a:r>
              <a:rPr lang="en-GB" sz="2600" b="1" noProof="0" dirty="0">
                <a:ea typeface="Quicksand Light"/>
                <a:cs typeface="Quicksand Light"/>
                <a:sym typeface="Quicksand Light"/>
              </a:rPr>
              <a:t>CLOSING THE WORD GAP</a:t>
            </a:r>
          </a:p>
          <a:p>
            <a:pPr algn="ctr">
              <a:lnSpc>
                <a:spcPts val="3640"/>
              </a:lnSpc>
            </a:pPr>
            <a:r>
              <a:rPr lang="en-GB" sz="2000" b="1" noProof="0" dirty="0"/>
              <a:t>Progressive Vocabulary across the Specific Areas of learning Understanding the world/ Expressive Arts and Design</a:t>
            </a:r>
            <a:r>
              <a:rPr lang="en-GB" sz="2000" b="1" noProof="0" dirty="0">
                <a:ea typeface="Quicksand Light"/>
                <a:cs typeface="Quicksand Light"/>
                <a:sym typeface="Quicksand Light"/>
              </a:rPr>
              <a:t>.</a:t>
            </a:r>
          </a:p>
          <a:p>
            <a:pPr algn="ctr">
              <a:lnSpc>
                <a:spcPts val="3640"/>
              </a:lnSpc>
            </a:pPr>
            <a:r>
              <a:rPr lang="en-GB" sz="2600" b="1" noProof="0" dirty="0">
                <a:ea typeface="Quicksand Light"/>
                <a:cs typeface="Quicksand Light"/>
                <a:sym typeface="Quicksand Light"/>
              </a:rPr>
              <a:t> </a:t>
            </a:r>
            <a:endParaRPr lang="en-GB" sz="2600" noProof="0" dirty="0">
              <a:ea typeface="Quicksand Light"/>
              <a:cs typeface="Quicksand Light"/>
              <a:sym typeface="Quicksand Light"/>
            </a:endParaRPr>
          </a:p>
          <a:p>
            <a:endParaRPr lang="en-GB" noProof="0" dirty="0"/>
          </a:p>
        </p:txBody>
      </p:sp>
      <p:graphicFrame>
        <p:nvGraphicFramePr>
          <p:cNvPr id="6" name="Table 5">
            <a:extLst>
              <a:ext uri="{FF2B5EF4-FFF2-40B4-BE49-F238E27FC236}">
                <a16:creationId xmlns:a16="http://schemas.microsoft.com/office/drawing/2014/main" id="{94EB0818-0D6E-785B-056B-9FCC614B8B14}"/>
              </a:ext>
            </a:extLst>
          </p:cNvPr>
          <p:cNvGraphicFramePr>
            <a:graphicFrameLocks noGrp="1"/>
          </p:cNvGraphicFramePr>
          <p:nvPr>
            <p:extLst>
              <p:ext uri="{D42A27DB-BD31-4B8C-83A1-F6EECF244321}">
                <p14:modId xmlns:p14="http://schemas.microsoft.com/office/powerpoint/2010/main" val="1784912789"/>
              </p:ext>
            </p:extLst>
          </p:nvPr>
        </p:nvGraphicFramePr>
        <p:xfrm>
          <a:off x="774700" y="1125363"/>
          <a:ext cx="13487398" cy="8372859"/>
        </p:xfrm>
        <a:graphic>
          <a:graphicData uri="http://schemas.openxmlformats.org/drawingml/2006/table">
            <a:tbl>
              <a:tblPr firstRow="1" bandRow="1">
                <a:tableStyleId>{5C22544A-7EE6-4342-B048-85BDC9FD1C3A}</a:tableStyleId>
              </a:tblPr>
              <a:tblGrid>
                <a:gridCol w="2038791">
                  <a:extLst>
                    <a:ext uri="{9D8B030D-6E8A-4147-A177-3AD203B41FA5}">
                      <a16:colId xmlns:a16="http://schemas.microsoft.com/office/drawing/2014/main" val="1946360259"/>
                    </a:ext>
                  </a:extLst>
                </a:gridCol>
                <a:gridCol w="1255835">
                  <a:extLst>
                    <a:ext uri="{9D8B030D-6E8A-4147-A177-3AD203B41FA5}">
                      <a16:colId xmlns:a16="http://schemas.microsoft.com/office/drawing/2014/main" val="3810120858"/>
                    </a:ext>
                  </a:extLst>
                </a:gridCol>
                <a:gridCol w="1544358">
                  <a:extLst>
                    <a:ext uri="{9D8B030D-6E8A-4147-A177-3AD203B41FA5}">
                      <a16:colId xmlns:a16="http://schemas.microsoft.com/office/drawing/2014/main" val="3649975158"/>
                    </a:ext>
                  </a:extLst>
                </a:gridCol>
                <a:gridCol w="2926716">
                  <a:extLst>
                    <a:ext uri="{9D8B030D-6E8A-4147-A177-3AD203B41FA5}">
                      <a16:colId xmlns:a16="http://schemas.microsoft.com/office/drawing/2014/main" val="3340990218"/>
                    </a:ext>
                  </a:extLst>
                </a:gridCol>
                <a:gridCol w="1646717">
                  <a:extLst>
                    <a:ext uri="{9D8B030D-6E8A-4147-A177-3AD203B41FA5}">
                      <a16:colId xmlns:a16="http://schemas.microsoft.com/office/drawing/2014/main" val="4109858404"/>
                    </a:ext>
                  </a:extLst>
                </a:gridCol>
                <a:gridCol w="1489887">
                  <a:extLst>
                    <a:ext uri="{9D8B030D-6E8A-4147-A177-3AD203B41FA5}">
                      <a16:colId xmlns:a16="http://schemas.microsoft.com/office/drawing/2014/main" val="2475904006"/>
                    </a:ext>
                  </a:extLst>
                </a:gridCol>
                <a:gridCol w="1292547">
                  <a:extLst>
                    <a:ext uri="{9D8B030D-6E8A-4147-A177-3AD203B41FA5}">
                      <a16:colId xmlns:a16="http://schemas.microsoft.com/office/drawing/2014/main" val="268191950"/>
                    </a:ext>
                  </a:extLst>
                </a:gridCol>
                <a:gridCol w="1292547">
                  <a:extLst>
                    <a:ext uri="{9D8B030D-6E8A-4147-A177-3AD203B41FA5}">
                      <a16:colId xmlns:a16="http://schemas.microsoft.com/office/drawing/2014/main" val="4135866048"/>
                    </a:ext>
                  </a:extLst>
                </a:gridCol>
              </a:tblGrid>
              <a:tr h="1185698">
                <a:tc>
                  <a:txBody>
                    <a:bodyPr/>
                    <a:lstStyle/>
                    <a:p>
                      <a:pPr algn="ctr"/>
                      <a:r>
                        <a:rPr lang="en-GB" sz="1800" noProof="0" dirty="0">
                          <a:solidFill>
                            <a:schemeClr val="tx1"/>
                          </a:solidFill>
                        </a:rPr>
                        <a:t>Planned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noProof="0" dirty="0">
                          <a:solidFill>
                            <a:schemeClr val="tx1"/>
                          </a:solidFill>
                        </a:rPr>
                        <a:t>Historical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noProof="0" dirty="0">
                          <a:solidFill>
                            <a:schemeClr val="tx1"/>
                          </a:solidFill>
                        </a:rPr>
                        <a:t>Geographical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noProof="0" dirty="0">
                          <a:solidFill>
                            <a:schemeClr val="tx1"/>
                          </a:solidFill>
                        </a:rPr>
                        <a:t>Scientific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noProof="0" dirty="0">
                          <a:solidFill>
                            <a:schemeClr val="tx1"/>
                          </a:solidFill>
                        </a:rPr>
                        <a:t>Religious Vocabulary including Celebrations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noProof="0" dirty="0">
                          <a:solidFill>
                            <a:schemeClr val="tx1"/>
                          </a:solidFill>
                        </a:rPr>
                        <a:t>Musical Vocabulary Including Performance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noProof="0" dirty="0">
                          <a:solidFill>
                            <a:schemeClr val="tx1"/>
                          </a:solidFill>
                        </a:rPr>
                        <a:t>Artistic Vocabulary including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noProof="0" dirty="0">
                          <a:solidFill>
                            <a:schemeClr val="tx1"/>
                          </a:solidFill>
                        </a:rPr>
                        <a:t>Computing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1998777"/>
                  </a:ext>
                </a:extLst>
              </a:tr>
              <a:tr h="7184139">
                <a:tc>
                  <a:txBody>
                    <a:bodyPr/>
                    <a:lstStyle/>
                    <a:p>
                      <a:r>
                        <a:rPr lang="en-GB" sz="2000" b="1" noProof="0" dirty="0"/>
                        <a:t>Nursery / FS1: Introduce and revisit these words through play and conversation. Continue building understanding in Reception, adapting support to each child.</a:t>
                      </a:r>
                    </a:p>
                    <a:p>
                      <a:endParaRPr lang="en-GB" noProof="0" dirty="0"/>
                    </a:p>
                    <a:p>
                      <a:endParaRPr lang="en-GB" noProof="0" dirty="0"/>
                    </a:p>
                    <a:p>
                      <a:endParaRPr lang="en-GB" noProof="0" dirty="0"/>
                    </a:p>
                    <a:p>
                      <a:endParaRPr lang="en-GB" sz="1800" noProof="0" dirty="0"/>
                    </a:p>
                    <a:p>
                      <a:endParaRPr lang="en-GB" sz="1800" noProof="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Before </a:t>
                      </a:r>
                    </a:p>
                    <a:p>
                      <a:r>
                        <a:rPr lang="en-GB" sz="1600" noProof="0" dirty="0"/>
                        <a:t>After </a:t>
                      </a:r>
                    </a:p>
                    <a:p>
                      <a:r>
                        <a:rPr lang="en-GB" sz="1600" noProof="0" dirty="0"/>
                        <a:t>A Long Time Ago </a:t>
                      </a:r>
                    </a:p>
                    <a:p>
                      <a:r>
                        <a:rPr lang="en-GB" sz="1600" noProof="0" dirty="0"/>
                        <a:t>Same Different</a:t>
                      </a:r>
                    </a:p>
                    <a:p>
                      <a:r>
                        <a:rPr lang="en-GB" sz="1600" noProof="0" dirty="0"/>
                        <a:t>Now </a:t>
                      </a:r>
                    </a:p>
                    <a:p>
                      <a:r>
                        <a:rPr lang="en-GB" sz="1600" noProof="0" dirty="0"/>
                        <a:t>Next </a:t>
                      </a:r>
                    </a:p>
                    <a:p>
                      <a:r>
                        <a:rPr lang="en-GB" sz="1600" noProof="0" dirty="0"/>
                        <a:t>Then Yesterday Today Tomorrow Mum </a:t>
                      </a:r>
                    </a:p>
                    <a:p>
                      <a:r>
                        <a:rPr lang="en-GB" sz="1600" noProof="0" dirty="0"/>
                        <a:t>Dad </a:t>
                      </a:r>
                    </a:p>
                    <a:p>
                      <a:r>
                        <a:rPr lang="en-GB" sz="1600" noProof="0" dirty="0"/>
                        <a:t>Grandma Grandad </a:t>
                      </a:r>
                    </a:p>
                    <a:p>
                      <a:r>
                        <a:rPr lang="en-GB" sz="1600" noProof="0" dirty="0"/>
                        <a:t>Old </a:t>
                      </a:r>
                    </a:p>
                    <a:p>
                      <a:r>
                        <a:rPr lang="en-GB" sz="1600" noProof="0" dirty="0"/>
                        <a:t>New</a:t>
                      </a:r>
                    </a:p>
                    <a:p>
                      <a:r>
                        <a:rPr lang="en-GB" sz="1600" noProof="0" dirty="0"/>
                        <a:t>King</a:t>
                      </a:r>
                    </a:p>
                    <a:p>
                      <a:endParaRPr lang="en-GB" sz="1600" noProof="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Place</a:t>
                      </a:r>
                    </a:p>
                    <a:p>
                      <a:r>
                        <a:rPr lang="en-GB" sz="1600" noProof="0" dirty="0"/>
                        <a:t>Visit </a:t>
                      </a:r>
                    </a:p>
                    <a:p>
                      <a:r>
                        <a:rPr lang="en-GB" sz="1600" noProof="0" dirty="0"/>
                        <a:t>Travel</a:t>
                      </a:r>
                    </a:p>
                    <a:p>
                      <a:r>
                        <a:rPr lang="en-GB" sz="1600" noProof="0" dirty="0"/>
                        <a:t>Rain</a:t>
                      </a:r>
                    </a:p>
                    <a:p>
                      <a:r>
                        <a:rPr lang="en-GB" sz="1600" noProof="0" dirty="0"/>
                        <a:t>Sun</a:t>
                      </a:r>
                    </a:p>
                    <a:p>
                      <a:r>
                        <a:rPr lang="en-GB" sz="1600" noProof="0" dirty="0"/>
                        <a:t>Weather</a:t>
                      </a:r>
                    </a:p>
                    <a:p>
                      <a:r>
                        <a:rPr lang="en-GB" sz="1600" noProof="0" dirty="0"/>
                        <a:t>Map</a:t>
                      </a:r>
                    </a:p>
                    <a:p>
                      <a:r>
                        <a:rPr lang="en-GB" sz="1600" noProof="0" dirty="0"/>
                        <a:t>Journey</a:t>
                      </a:r>
                    </a:p>
                    <a:p>
                      <a:r>
                        <a:rPr lang="en-GB" sz="1600" noProof="0" dirty="0"/>
                        <a:t>House</a:t>
                      </a:r>
                    </a:p>
                    <a:p>
                      <a:r>
                        <a:rPr lang="en-GB" sz="1600" noProof="0" dirty="0"/>
                        <a:t>City</a:t>
                      </a:r>
                    </a:p>
                    <a:p>
                      <a:r>
                        <a:rPr lang="en-GB" sz="1600" noProof="0" dirty="0"/>
                        <a:t>England </a:t>
                      </a:r>
                    </a:p>
                    <a:p>
                      <a:r>
                        <a:rPr lang="en-GB" sz="1600" noProof="0" dirty="0"/>
                        <a:t>United Kingdom </a:t>
                      </a:r>
                    </a:p>
                    <a:p>
                      <a:r>
                        <a:rPr lang="en-GB" sz="1600" noProof="0" dirty="0"/>
                        <a:t>Hot </a:t>
                      </a:r>
                    </a:p>
                    <a:p>
                      <a:r>
                        <a:rPr lang="en-GB" sz="1600" noProof="0" dirty="0"/>
                        <a:t>Cold </a:t>
                      </a:r>
                    </a:p>
                    <a:p>
                      <a:r>
                        <a:rPr lang="en-GB" sz="1600" noProof="0" dirty="0"/>
                        <a:t>Land </a:t>
                      </a:r>
                    </a:p>
                    <a:p>
                      <a:r>
                        <a:rPr lang="en-GB" sz="1600" noProof="0" dirty="0"/>
                        <a:t>Sea </a:t>
                      </a:r>
                    </a:p>
                    <a:p>
                      <a:r>
                        <a:rPr lang="en-GB" sz="1600" noProof="0" dirty="0"/>
                        <a:t>Air </a:t>
                      </a:r>
                    </a:p>
                    <a:p>
                      <a:r>
                        <a:rPr lang="en-GB" sz="1600" noProof="0" dirty="0"/>
                        <a:t>Street</a:t>
                      </a:r>
                    </a:p>
                    <a:p>
                      <a:r>
                        <a:rPr lang="en-GB" sz="1600" noProof="0" dirty="0"/>
                        <a:t>Globe </a:t>
                      </a:r>
                    </a:p>
                    <a:p>
                      <a:r>
                        <a:rPr lang="en-GB" sz="1600" noProof="0" dirty="0"/>
                        <a:t>Freezing </a:t>
                      </a:r>
                    </a:p>
                    <a:p>
                      <a:r>
                        <a:rPr lang="en-GB" sz="1600" noProof="0" dirty="0"/>
                        <a:t>Chilly </a:t>
                      </a:r>
                    </a:p>
                    <a:p>
                      <a:r>
                        <a:rPr lang="en-GB" sz="1600" noProof="0" dirty="0"/>
                        <a:t>Warm </a:t>
                      </a:r>
                    </a:p>
                    <a:p>
                      <a:r>
                        <a:rPr lang="en-GB" sz="1600" noProof="0" dirty="0"/>
                        <a:t>Icy </a:t>
                      </a:r>
                    </a:p>
                    <a:p>
                      <a:r>
                        <a:rPr lang="en-GB" sz="1600" noProof="0" dirty="0"/>
                        <a:t>Snow </a:t>
                      </a:r>
                    </a:p>
                    <a:p>
                      <a:r>
                        <a:rPr lang="en-GB" sz="1600" noProof="0" dirty="0"/>
                        <a:t>Windy </a:t>
                      </a:r>
                    </a:p>
                    <a:p>
                      <a:r>
                        <a:rPr lang="en-GB" sz="1600" noProof="0" dirty="0"/>
                        <a:t>Cloudy </a:t>
                      </a:r>
                    </a:p>
                    <a:p>
                      <a:r>
                        <a:rPr lang="en-GB" sz="1600" noProof="0" dirty="0"/>
                        <a:t>Puddles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b="1" noProof="0" dirty="0"/>
                        <a:t>Working Scientifically</a:t>
                      </a:r>
                      <a:r>
                        <a:rPr lang="en-GB" sz="1600" noProof="0" dirty="0"/>
                        <a:t>: Look, Watch, Touch, Feel, Smell, Listen, Same, Different, Sort, Guess, Magnifying Glass, Change </a:t>
                      </a:r>
                    </a:p>
                    <a:p>
                      <a:r>
                        <a:rPr lang="en-GB" sz="1600" b="1" noProof="0" dirty="0"/>
                        <a:t>Plants</a:t>
                      </a:r>
                      <a:r>
                        <a:rPr lang="en-GB" sz="1600" noProof="0" dirty="0"/>
                        <a:t>: Plant, Tree, Leaf, Flower, Seed, Fruit, Vegetable, Dig, Water, Grow, Dead, Soil, Sunlight </a:t>
                      </a:r>
                    </a:p>
                    <a:p>
                      <a:r>
                        <a:rPr lang="en-GB" sz="1600" b="1" noProof="0" dirty="0"/>
                        <a:t>Animals</a:t>
                      </a:r>
                      <a:r>
                        <a:rPr lang="en-GB" sz="1600" noProof="0" dirty="0"/>
                        <a:t>: Egg, Chick, Caterpillar, Cocoon, Butterfly, Tadpole, Frog, Sheep, Goat, Cow, Horse, Pig, Baby, Child, Adult, Hand, Arm, Legs, Head, Foot, Shoulders, Knees, Toes, Ankle, Wrist, Elbow, Life Cycle, Feathers, Wings, Beak, Hair </a:t>
                      </a:r>
                    </a:p>
                    <a:p>
                      <a:r>
                        <a:rPr lang="en-GB" sz="1600" b="1" noProof="0" dirty="0"/>
                        <a:t>Seasonal Changes: </a:t>
                      </a:r>
                      <a:r>
                        <a:rPr lang="en-GB" sz="1600" noProof="0" dirty="0"/>
                        <a:t>Wet, Snow, Sunshine, Hot, Rain </a:t>
                      </a:r>
                    </a:p>
                    <a:p>
                      <a:r>
                        <a:rPr lang="en-GB" sz="1600" b="1" noProof="0" dirty="0"/>
                        <a:t>Materials: </a:t>
                      </a:r>
                      <a:r>
                        <a:rPr lang="en-GB" sz="1600" noProof="0" dirty="0"/>
                        <a:t>Wood, Plastic, Paper, Fabric, Cork, Shells, Pebbles, Stones, Hard, Soft, Melt, Frozen, Leaves  </a:t>
                      </a:r>
                    </a:p>
                    <a:p>
                      <a:r>
                        <a:rPr lang="en-GB" sz="1600" b="1" noProof="0" dirty="0"/>
                        <a:t>Light: </a:t>
                      </a:r>
                      <a:r>
                        <a:rPr lang="en-GB" sz="1600" noProof="0" dirty="0"/>
                        <a:t>Light, Dark, Torch, Bright </a:t>
                      </a:r>
                      <a:r>
                        <a:rPr lang="en-GB" sz="1600" b="1" noProof="0" dirty="0"/>
                        <a:t>Forces</a:t>
                      </a:r>
                      <a:r>
                        <a:rPr lang="en-GB" sz="1600" noProof="0" dirty="0"/>
                        <a:t>: Float, Sink, Up, Down, Top, Bottom, Push, Pull, Squash, Roll, Fast, Slow, Spin</a:t>
                      </a:r>
                    </a:p>
                    <a:p>
                      <a:r>
                        <a:rPr lang="en-GB" sz="1600" b="1" noProof="0" dirty="0"/>
                        <a:t>Electricity: </a:t>
                      </a:r>
                      <a:r>
                        <a:rPr lang="en-GB" sz="1600" noProof="0" dirty="0"/>
                        <a:t>Battery, Plug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Celebration Christmas </a:t>
                      </a:r>
                      <a:r>
                        <a:rPr lang="en-GB" sz="1600" noProof="0" dirty="0">
                          <a:highlight>
                            <a:srgbClr val="FFFF00"/>
                          </a:highlight>
                        </a:rPr>
                        <a:t> </a:t>
                      </a:r>
                    </a:p>
                    <a:p>
                      <a:r>
                        <a:rPr lang="en-GB" sz="1600" noProof="0" dirty="0"/>
                        <a:t>Christianity Family </a:t>
                      </a:r>
                    </a:p>
                    <a:p>
                      <a:r>
                        <a:rPr lang="en-GB" sz="1600" noProof="0" dirty="0"/>
                        <a:t>Easter </a:t>
                      </a:r>
                    </a:p>
                    <a:p>
                      <a:r>
                        <a:rPr lang="en-GB" sz="1600" noProof="0" dirty="0"/>
                        <a:t>Helper </a:t>
                      </a:r>
                    </a:p>
                    <a:p>
                      <a:r>
                        <a:rPr lang="en-GB" sz="1600" noProof="0" dirty="0"/>
                        <a:t>Diwali </a:t>
                      </a:r>
                    </a:p>
                    <a:p>
                      <a:r>
                        <a:rPr lang="en-GB" sz="1600" noProof="0" dirty="0"/>
                        <a:t>Birthday </a:t>
                      </a:r>
                    </a:p>
                    <a:p>
                      <a:r>
                        <a:rPr lang="en-GB" sz="1600" noProof="0" dirty="0"/>
                        <a:t>Wedding Halloween Bonfire Night Lunar New Year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Music </a:t>
                      </a:r>
                    </a:p>
                    <a:p>
                      <a:r>
                        <a:rPr lang="en-GB" sz="1600" noProof="0" dirty="0"/>
                        <a:t>Dance </a:t>
                      </a:r>
                    </a:p>
                    <a:p>
                      <a:r>
                        <a:rPr lang="en-GB" sz="1600" noProof="0" dirty="0"/>
                        <a:t>Sing </a:t>
                      </a:r>
                    </a:p>
                    <a:p>
                      <a:r>
                        <a:rPr lang="en-GB" sz="1600" noProof="0" dirty="0"/>
                        <a:t>Pretend</a:t>
                      </a:r>
                    </a:p>
                    <a:p>
                      <a:r>
                        <a:rPr lang="en-GB" sz="1600" noProof="0" dirty="0"/>
                        <a:t>Loud </a:t>
                      </a:r>
                    </a:p>
                    <a:p>
                      <a:r>
                        <a:rPr lang="en-GB" sz="1600" noProof="0" dirty="0"/>
                        <a:t>Quiet Instrument Song </a:t>
                      </a:r>
                    </a:p>
                    <a:p>
                      <a:r>
                        <a:rPr lang="en-GB" sz="1600" noProof="0" dirty="0"/>
                        <a:t>Drum Tambourine Triangle </a:t>
                      </a:r>
                    </a:p>
                    <a:p>
                      <a:r>
                        <a:rPr lang="en-GB" sz="1600" noProof="0" dirty="0"/>
                        <a:t>Shake </a:t>
                      </a:r>
                    </a:p>
                    <a:p>
                      <a:r>
                        <a:rPr lang="en-GB" sz="1600" noProof="0" dirty="0"/>
                        <a:t>Rattle </a:t>
                      </a:r>
                    </a:p>
                    <a:p>
                      <a:r>
                        <a:rPr lang="en-GB" sz="1600" noProof="0" dirty="0"/>
                        <a:t>Sound </a:t>
                      </a:r>
                    </a:p>
                    <a:p>
                      <a:r>
                        <a:rPr lang="en-GB" sz="1600" noProof="0" dirty="0"/>
                        <a:t>Noise </a:t>
                      </a:r>
                    </a:p>
                    <a:p>
                      <a:r>
                        <a:rPr lang="en-GB" sz="1600" noProof="0" dirty="0"/>
                        <a:t>Bang </a:t>
                      </a:r>
                    </a:p>
                    <a:p>
                      <a:r>
                        <a:rPr lang="en-GB" sz="1600" noProof="0" dirty="0"/>
                        <a:t>Maraca </a:t>
                      </a:r>
                    </a:p>
                    <a:p>
                      <a:r>
                        <a:rPr lang="en-GB" sz="1600" noProof="0" dirty="0"/>
                        <a:t>Bells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Paint </a:t>
                      </a:r>
                    </a:p>
                    <a:p>
                      <a:r>
                        <a:rPr lang="en-GB" sz="1600" noProof="0" dirty="0"/>
                        <a:t>Stick </a:t>
                      </a:r>
                    </a:p>
                    <a:p>
                      <a:r>
                        <a:rPr lang="en-GB" sz="1600" noProof="0" dirty="0"/>
                        <a:t>Glue </a:t>
                      </a:r>
                    </a:p>
                    <a:p>
                      <a:r>
                        <a:rPr lang="en-GB" sz="1600" noProof="0" dirty="0"/>
                        <a:t>Cut </a:t>
                      </a:r>
                    </a:p>
                    <a:p>
                      <a:r>
                        <a:rPr lang="en-GB" sz="1600" noProof="0" dirty="0"/>
                        <a:t>Cooking Drawing Painting Collage </a:t>
                      </a:r>
                    </a:p>
                    <a:p>
                      <a:r>
                        <a:rPr lang="en-GB" sz="1600" noProof="0" dirty="0"/>
                        <a:t>Print Spreader Rolling Pin Colour</a:t>
                      </a:r>
                    </a:p>
                    <a:p>
                      <a:r>
                        <a:rPr lang="en-GB" sz="1600" noProof="0" dirty="0"/>
                        <a:t>Fold </a:t>
                      </a:r>
                    </a:p>
                    <a:p>
                      <a:r>
                        <a:rPr lang="en-GB" sz="1600" noProof="0" dirty="0"/>
                        <a:t>Tape </a:t>
                      </a:r>
                    </a:p>
                    <a:p>
                      <a:r>
                        <a:rPr lang="en-GB" sz="1600" noProof="0" dirty="0"/>
                        <a:t>Build </a:t>
                      </a:r>
                    </a:p>
                    <a:p>
                      <a:r>
                        <a:rPr lang="en-GB" sz="1600" noProof="0" dirty="0"/>
                        <a:t>Made</a:t>
                      </a:r>
                    </a:p>
                    <a:p>
                      <a:r>
                        <a:rPr lang="en-GB" sz="1600" noProof="0" dirty="0"/>
                        <a:t>Red </a:t>
                      </a:r>
                    </a:p>
                    <a:p>
                      <a:r>
                        <a:rPr lang="en-GB" sz="1600" noProof="0" dirty="0"/>
                        <a:t>Green </a:t>
                      </a:r>
                    </a:p>
                    <a:p>
                      <a:r>
                        <a:rPr lang="en-GB" sz="1600" noProof="0" dirty="0"/>
                        <a:t>Yellow Orange </a:t>
                      </a:r>
                    </a:p>
                    <a:p>
                      <a:r>
                        <a:rPr lang="en-GB" sz="1600" noProof="0" dirty="0"/>
                        <a:t>Blue </a:t>
                      </a:r>
                    </a:p>
                    <a:p>
                      <a:r>
                        <a:rPr lang="en-GB" sz="1600" noProof="0" dirty="0"/>
                        <a:t>Black </a:t>
                      </a:r>
                    </a:p>
                    <a:p>
                      <a:r>
                        <a:rPr lang="en-GB" sz="1600" noProof="0" dirty="0"/>
                        <a:t>White </a:t>
                      </a:r>
                    </a:p>
                    <a:p>
                      <a:r>
                        <a:rPr lang="en-GB" sz="1600" noProof="0" dirty="0"/>
                        <a:t>Mix</a:t>
                      </a:r>
                    </a:p>
                    <a:p>
                      <a:r>
                        <a:rPr lang="en-GB" sz="1600" noProof="0" dirty="0"/>
                        <a:t>Pour</a:t>
                      </a:r>
                    </a:p>
                    <a:p>
                      <a:r>
                        <a:rPr lang="en-GB" sz="1600" noProof="0" dirty="0"/>
                        <a:t> Stir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noProof="0" dirty="0"/>
                        <a:t>Press </a:t>
                      </a:r>
                    </a:p>
                    <a:p>
                      <a:r>
                        <a:rPr lang="en-GB" sz="1600" noProof="0" dirty="0"/>
                        <a:t>Camera</a:t>
                      </a:r>
                    </a:p>
                    <a:p>
                      <a:r>
                        <a:rPr lang="en-GB" sz="1600" noProof="0" dirty="0"/>
                        <a:t>Bee Bot Forward Backwards Turn </a:t>
                      </a:r>
                    </a:p>
                    <a:p>
                      <a:r>
                        <a:rPr lang="en-GB" sz="1600" noProof="0" dirty="0"/>
                        <a:t>Video </a:t>
                      </a:r>
                    </a:p>
                    <a:p>
                      <a:r>
                        <a:rPr lang="en-GB" sz="1600" noProof="0" dirty="0"/>
                        <a:t>Photo</a:t>
                      </a:r>
                    </a:p>
                    <a:p>
                      <a:r>
                        <a:rPr lang="en-GB" sz="1600" noProof="0" dirty="0"/>
                        <a:t>Torch </a:t>
                      </a:r>
                    </a:p>
                    <a:p>
                      <a:r>
                        <a:rPr lang="en-GB" sz="1600" noProof="0" dirty="0"/>
                        <a:t>On </a:t>
                      </a:r>
                    </a:p>
                    <a:p>
                      <a:r>
                        <a:rPr lang="en-GB" sz="1600" noProof="0" dirty="0"/>
                        <a:t>Off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54762090"/>
                  </a:ext>
                </a:extLst>
              </a:tr>
            </a:tbl>
          </a:graphicData>
        </a:graphic>
      </p:graphicFrame>
    </p:spTree>
    <p:extLst>
      <p:ext uri="{BB962C8B-B14F-4D97-AF65-F5344CB8AC3E}">
        <p14:creationId xmlns:p14="http://schemas.microsoft.com/office/powerpoint/2010/main" val="8695200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38C7F-3FDE-AD45-7CB5-AAE624454C85}"/>
            </a:ext>
          </a:extLst>
        </p:cNvPr>
        <p:cNvGrpSpPr/>
        <p:nvPr/>
      </p:nvGrpSpPr>
      <p:grpSpPr>
        <a:xfrm>
          <a:off x="0" y="0"/>
          <a:ext cx="0" cy="0"/>
          <a:chOff x="0" y="0"/>
          <a:chExt cx="0" cy="0"/>
        </a:xfrm>
      </p:grpSpPr>
      <p:pic>
        <p:nvPicPr>
          <p:cNvPr id="7" name="Picture 6" descr="A white rectangular object with different colored pieces&#10;&#10;AI-generated content may be incorrect.">
            <a:extLst>
              <a:ext uri="{FF2B5EF4-FFF2-40B4-BE49-F238E27FC236}">
                <a16:creationId xmlns:a16="http://schemas.microsoft.com/office/drawing/2014/main" id="{125A2A1F-808B-1856-F18C-BA75DE49BF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0E3CF2D1-6A52-2E7B-A130-25072A3B66D0}"/>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3" name="TextBox 2">
            <a:extLst>
              <a:ext uri="{FF2B5EF4-FFF2-40B4-BE49-F238E27FC236}">
                <a16:creationId xmlns:a16="http://schemas.microsoft.com/office/drawing/2014/main" id="{9DF95574-8164-03F6-D619-619FB764BC3A}"/>
              </a:ext>
            </a:extLst>
          </p:cNvPr>
          <p:cNvSpPr txBox="1"/>
          <p:nvPr/>
        </p:nvSpPr>
        <p:spPr>
          <a:xfrm>
            <a:off x="1351280" y="87872"/>
            <a:ext cx="12801600" cy="2215991"/>
          </a:xfrm>
          <a:prstGeom prst="rect">
            <a:avLst/>
          </a:prstGeom>
          <a:noFill/>
        </p:spPr>
        <p:txBody>
          <a:bodyPr wrap="square" rtlCol="0">
            <a:spAutoFit/>
          </a:bodyPr>
          <a:lstStyle/>
          <a:p>
            <a:pPr algn="ctr">
              <a:lnSpc>
                <a:spcPts val="3640"/>
              </a:lnSpc>
            </a:pPr>
            <a:r>
              <a:rPr lang="en-GB" sz="2600" b="1" noProof="0" dirty="0">
                <a:ea typeface="Quicksand Light"/>
                <a:cs typeface="Quicksand Light"/>
                <a:sym typeface="Quicksand Light"/>
              </a:rPr>
              <a:t>CLOSING THE WORD GAP</a:t>
            </a:r>
          </a:p>
          <a:p>
            <a:pPr algn="ctr">
              <a:lnSpc>
                <a:spcPts val="3640"/>
              </a:lnSpc>
            </a:pPr>
            <a:r>
              <a:rPr lang="en-GB" sz="2000" b="1" noProof="0" dirty="0"/>
              <a:t>Progressive Vocabulary across the Specific Areas of learning Understanding the world/ Expressive Arts and Design</a:t>
            </a:r>
            <a:r>
              <a:rPr lang="en-GB" sz="2000" b="1" noProof="0" dirty="0">
                <a:ea typeface="Quicksand Light"/>
                <a:cs typeface="Quicksand Light"/>
                <a:sym typeface="Quicksand Light"/>
              </a:rPr>
              <a:t>.</a:t>
            </a:r>
          </a:p>
          <a:p>
            <a:pPr algn="ctr">
              <a:lnSpc>
                <a:spcPts val="3640"/>
              </a:lnSpc>
            </a:pPr>
            <a:r>
              <a:rPr lang="en-GB" sz="2800" b="1" noProof="0" dirty="0">
                <a:ea typeface="Quicksand Light"/>
                <a:cs typeface="Quicksand Light"/>
                <a:sym typeface="Quicksand Light"/>
              </a:rPr>
              <a:t>.</a:t>
            </a:r>
          </a:p>
          <a:p>
            <a:pPr algn="ctr">
              <a:lnSpc>
                <a:spcPts val="3640"/>
              </a:lnSpc>
            </a:pPr>
            <a:r>
              <a:rPr lang="en-GB" sz="2600" b="1" noProof="0" dirty="0">
                <a:ea typeface="Quicksand Light"/>
                <a:cs typeface="Quicksand Light"/>
                <a:sym typeface="Quicksand Light"/>
              </a:rPr>
              <a:t> </a:t>
            </a:r>
            <a:endParaRPr lang="en-GB" sz="2600" noProof="0" dirty="0">
              <a:ea typeface="Quicksand Light"/>
              <a:cs typeface="Quicksand Light"/>
              <a:sym typeface="Quicksand Light"/>
            </a:endParaRPr>
          </a:p>
          <a:p>
            <a:endParaRPr lang="en-GB" noProof="0" dirty="0"/>
          </a:p>
        </p:txBody>
      </p:sp>
      <p:graphicFrame>
        <p:nvGraphicFramePr>
          <p:cNvPr id="6" name="Table 5">
            <a:extLst>
              <a:ext uri="{FF2B5EF4-FFF2-40B4-BE49-F238E27FC236}">
                <a16:creationId xmlns:a16="http://schemas.microsoft.com/office/drawing/2014/main" id="{09198503-25A1-B39A-2C3A-5FF41BE17BC9}"/>
              </a:ext>
            </a:extLst>
          </p:cNvPr>
          <p:cNvGraphicFramePr>
            <a:graphicFrameLocks noGrp="1"/>
          </p:cNvGraphicFramePr>
          <p:nvPr>
            <p:extLst>
              <p:ext uri="{D42A27DB-BD31-4B8C-83A1-F6EECF244321}">
                <p14:modId xmlns:p14="http://schemas.microsoft.com/office/powerpoint/2010/main" val="3076549343"/>
              </p:ext>
            </p:extLst>
          </p:nvPr>
        </p:nvGraphicFramePr>
        <p:xfrm>
          <a:off x="774700" y="1046119"/>
          <a:ext cx="13563598" cy="8882315"/>
        </p:xfrm>
        <a:graphic>
          <a:graphicData uri="http://schemas.openxmlformats.org/drawingml/2006/table">
            <a:tbl>
              <a:tblPr firstRow="1" bandRow="1">
                <a:tableStyleId>{5C22544A-7EE6-4342-B048-85BDC9FD1C3A}</a:tableStyleId>
              </a:tblPr>
              <a:tblGrid>
                <a:gridCol w="1472618">
                  <a:extLst>
                    <a:ext uri="{9D8B030D-6E8A-4147-A177-3AD203B41FA5}">
                      <a16:colId xmlns:a16="http://schemas.microsoft.com/office/drawing/2014/main" val="1946360259"/>
                    </a:ext>
                  </a:extLst>
                </a:gridCol>
                <a:gridCol w="1472618">
                  <a:extLst>
                    <a:ext uri="{9D8B030D-6E8A-4147-A177-3AD203B41FA5}">
                      <a16:colId xmlns:a16="http://schemas.microsoft.com/office/drawing/2014/main" val="3810120858"/>
                    </a:ext>
                  </a:extLst>
                </a:gridCol>
                <a:gridCol w="1472618">
                  <a:extLst>
                    <a:ext uri="{9D8B030D-6E8A-4147-A177-3AD203B41FA5}">
                      <a16:colId xmlns:a16="http://schemas.microsoft.com/office/drawing/2014/main" val="3649975158"/>
                    </a:ext>
                  </a:extLst>
                </a:gridCol>
                <a:gridCol w="3177760">
                  <a:extLst>
                    <a:ext uri="{9D8B030D-6E8A-4147-A177-3AD203B41FA5}">
                      <a16:colId xmlns:a16="http://schemas.microsoft.com/office/drawing/2014/main" val="3340990218"/>
                    </a:ext>
                  </a:extLst>
                </a:gridCol>
                <a:gridCol w="1705138">
                  <a:extLst>
                    <a:ext uri="{9D8B030D-6E8A-4147-A177-3AD203B41FA5}">
                      <a16:colId xmlns:a16="http://schemas.microsoft.com/office/drawing/2014/main" val="4109858404"/>
                    </a:ext>
                  </a:extLst>
                </a:gridCol>
                <a:gridCol w="1782647">
                  <a:extLst>
                    <a:ext uri="{9D8B030D-6E8A-4147-A177-3AD203B41FA5}">
                      <a16:colId xmlns:a16="http://schemas.microsoft.com/office/drawing/2014/main" val="2475904006"/>
                    </a:ext>
                  </a:extLst>
                </a:gridCol>
                <a:gridCol w="1317606">
                  <a:extLst>
                    <a:ext uri="{9D8B030D-6E8A-4147-A177-3AD203B41FA5}">
                      <a16:colId xmlns:a16="http://schemas.microsoft.com/office/drawing/2014/main" val="268191950"/>
                    </a:ext>
                  </a:extLst>
                </a:gridCol>
                <a:gridCol w="1162593">
                  <a:extLst>
                    <a:ext uri="{9D8B030D-6E8A-4147-A177-3AD203B41FA5}">
                      <a16:colId xmlns:a16="http://schemas.microsoft.com/office/drawing/2014/main" val="4135866048"/>
                    </a:ext>
                  </a:extLst>
                </a:gridCol>
              </a:tblGrid>
              <a:tr h="996106">
                <a:tc>
                  <a:txBody>
                    <a:bodyPr/>
                    <a:lstStyle/>
                    <a:p>
                      <a:pPr algn="ctr"/>
                      <a:r>
                        <a:rPr lang="en-GB" sz="1500" noProof="0" dirty="0">
                          <a:solidFill>
                            <a:schemeClr val="tx1"/>
                          </a:solidFill>
                        </a:rPr>
                        <a:t>Planned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500" noProof="0" dirty="0">
                          <a:solidFill>
                            <a:schemeClr val="tx1"/>
                          </a:solidFill>
                        </a:rPr>
                        <a:t>Historical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500" noProof="0" dirty="0">
                          <a:solidFill>
                            <a:schemeClr val="tx1"/>
                          </a:solidFill>
                        </a:rPr>
                        <a:t>Geographical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500" noProof="0" dirty="0">
                          <a:solidFill>
                            <a:schemeClr val="tx1"/>
                          </a:solidFill>
                        </a:rPr>
                        <a:t>Scientific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500" noProof="0" dirty="0">
                          <a:solidFill>
                            <a:schemeClr val="tx1"/>
                          </a:solidFill>
                        </a:rPr>
                        <a:t>Religious Vocabulary including Celebrations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500" noProof="0" dirty="0">
                          <a:solidFill>
                            <a:schemeClr val="tx1"/>
                          </a:solidFill>
                        </a:rPr>
                        <a:t>Musical Vocabulary Including Performance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noProof="0" dirty="0">
                          <a:solidFill>
                            <a:schemeClr val="tx1"/>
                          </a:solidFill>
                        </a:rPr>
                        <a:t>Artistic Vocabulary including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500" noProof="0" dirty="0">
                          <a:solidFill>
                            <a:schemeClr val="tx1"/>
                          </a:solidFill>
                        </a:rPr>
                        <a:t>Computing Vocabulary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1998777"/>
                  </a:ext>
                </a:extLst>
              </a:tr>
              <a:tr h="7876475">
                <a:tc>
                  <a:txBody>
                    <a:bodyPr/>
                    <a:lstStyle/>
                    <a:p>
                      <a:r>
                        <a:rPr lang="en-GB" sz="1600" b="1" noProof="0" dirty="0"/>
                        <a:t>Reception</a:t>
                      </a:r>
                    </a:p>
                    <a:p>
                      <a:endParaRPr lang="en-GB" sz="1600" noProof="0" dirty="0"/>
                    </a:p>
                    <a:p>
                      <a:r>
                        <a:rPr lang="en-GB" sz="1600" noProof="0" dirty="0"/>
                        <a:t>Vocabulary which is taught throughout the year in teacher led discussions, activities and provision.</a:t>
                      </a:r>
                      <a:endParaRPr lang="en-GB" sz="1600" noProof="0" dirty="0">
                        <a:latin typeface="+mn-lt"/>
                      </a:endParaRPr>
                    </a:p>
                    <a:p>
                      <a:endParaRPr lang="en-GB" sz="1500" noProof="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500" noProof="0" dirty="0"/>
                        <a:t>Past </a:t>
                      </a:r>
                    </a:p>
                    <a:p>
                      <a:r>
                        <a:rPr lang="en-GB" sz="1500" noProof="0" dirty="0"/>
                        <a:t>Present </a:t>
                      </a:r>
                    </a:p>
                    <a:p>
                      <a:r>
                        <a:rPr lang="en-GB" sz="1500" noProof="0" dirty="0"/>
                        <a:t>History </a:t>
                      </a:r>
                    </a:p>
                    <a:p>
                      <a:r>
                        <a:rPr lang="en-GB" sz="1500" noProof="0" dirty="0"/>
                        <a:t>Prehistoric </a:t>
                      </a:r>
                    </a:p>
                    <a:p>
                      <a:r>
                        <a:rPr lang="en-GB" sz="1500" noProof="0" dirty="0"/>
                        <a:t>Future </a:t>
                      </a:r>
                    </a:p>
                    <a:p>
                      <a:r>
                        <a:rPr lang="en-GB" sz="1500" noProof="0" dirty="0"/>
                        <a:t>First </a:t>
                      </a:r>
                    </a:p>
                    <a:p>
                      <a:r>
                        <a:rPr lang="en-GB" sz="1500" noProof="0" dirty="0"/>
                        <a:t>Next </a:t>
                      </a:r>
                    </a:p>
                    <a:p>
                      <a:r>
                        <a:rPr lang="en-GB" sz="1500" noProof="0" dirty="0"/>
                        <a:t>After </a:t>
                      </a:r>
                    </a:p>
                    <a:p>
                      <a:r>
                        <a:rPr lang="en-GB" sz="1500" noProof="0" dirty="0"/>
                        <a:t>Later </a:t>
                      </a:r>
                    </a:p>
                    <a:p>
                      <a:r>
                        <a:rPr lang="en-GB" sz="1500" noProof="0" dirty="0"/>
                        <a:t>Before </a:t>
                      </a:r>
                    </a:p>
                    <a:p>
                      <a:r>
                        <a:rPr lang="en-GB" sz="1500" noProof="0" dirty="0"/>
                        <a:t>Change </a:t>
                      </a:r>
                    </a:p>
                    <a:p>
                      <a:r>
                        <a:rPr lang="en-GB" sz="1500" noProof="0" dirty="0"/>
                        <a:t>Happen </a:t>
                      </a:r>
                    </a:p>
                    <a:p>
                      <a:r>
                        <a:rPr lang="en-GB" sz="1500" noProof="0" dirty="0"/>
                        <a:t>Job </a:t>
                      </a:r>
                    </a:p>
                    <a:p>
                      <a:r>
                        <a:rPr lang="en-GB" sz="1500" noProof="0" dirty="0"/>
                        <a:t>Work </a:t>
                      </a:r>
                    </a:p>
                    <a:p>
                      <a:r>
                        <a:rPr lang="en-GB" sz="1500" noProof="0" dirty="0"/>
                        <a:t>Artefact </a:t>
                      </a:r>
                    </a:p>
                    <a:p>
                      <a:r>
                        <a:rPr lang="en-GB" sz="1500" noProof="0" dirty="0"/>
                        <a:t>Modern </a:t>
                      </a:r>
                    </a:p>
                    <a:p>
                      <a:r>
                        <a:rPr lang="en-GB" sz="1500" noProof="0" dirty="0"/>
                        <a:t>Similar </a:t>
                      </a:r>
                    </a:p>
                    <a:p>
                      <a:r>
                        <a:rPr lang="en-GB" sz="1500" noProof="0" dirty="0"/>
                        <a:t>Different </a:t>
                      </a:r>
                    </a:p>
                    <a:p>
                      <a:r>
                        <a:rPr lang="en-GB" sz="1500" noProof="0" dirty="0"/>
                        <a:t>Same </a:t>
                      </a:r>
                    </a:p>
                    <a:p>
                      <a:r>
                        <a:rPr lang="en-GB" sz="1500" noProof="0" dirty="0"/>
                        <a:t>Police Officer Firefighter </a:t>
                      </a:r>
                    </a:p>
                    <a:p>
                      <a:r>
                        <a:rPr lang="en-GB" sz="1500" noProof="0" dirty="0"/>
                        <a:t>Postal Worker Doctor </a:t>
                      </a:r>
                    </a:p>
                    <a:p>
                      <a:r>
                        <a:rPr lang="en-GB" sz="1500" noProof="0" dirty="0"/>
                        <a:t>Dentist </a:t>
                      </a:r>
                    </a:p>
                    <a:p>
                      <a:r>
                        <a:rPr lang="en-GB" sz="1500" noProof="0" dirty="0"/>
                        <a:t>Shop Owner </a:t>
                      </a:r>
                    </a:p>
                    <a:p>
                      <a:r>
                        <a:rPr lang="en-GB" sz="1500" noProof="0" dirty="0"/>
                        <a:t>Vicar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500" noProof="0" dirty="0"/>
                        <a:t>Globe </a:t>
                      </a:r>
                    </a:p>
                    <a:p>
                      <a:r>
                        <a:rPr lang="en-GB" sz="1500" noProof="0" dirty="0"/>
                        <a:t>Ice </a:t>
                      </a:r>
                    </a:p>
                    <a:p>
                      <a:r>
                        <a:rPr lang="en-GB" sz="1500" noProof="0" dirty="0"/>
                        <a:t>Building </a:t>
                      </a:r>
                    </a:p>
                    <a:p>
                      <a:r>
                        <a:rPr lang="en-GB" sz="1500" noProof="0" dirty="0"/>
                        <a:t>Planet </a:t>
                      </a:r>
                    </a:p>
                    <a:p>
                      <a:r>
                        <a:rPr lang="en-GB" sz="1500" noProof="0" dirty="0"/>
                        <a:t>Earth </a:t>
                      </a:r>
                    </a:p>
                    <a:p>
                      <a:r>
                        <a:rPr lang="en-GB" sz="1500" noProof="0" dirty="0"/>
                        <a:t>Space </a:t>
                      </a:r>
                    </a:p>
                    <a:p>
                      <a:r>
                        <a:rPr lang="en-GB" sz="1500" noProof="0" dirty="0"/>
                        <a:t>Bird's-eye View Environment Community </a:t>
                      </a:r>
                    </a:p>
                    <a:p>
                      <a:r>
                        <a:rPr lang="en-GB" sz="1500" noProof="0" dirty="0"/>
                        <a:t>Litter </a:t>
                      </a:r>
                    </a:p>
                    <a:p>
                      <a:r>
                        <a:rPr lang="en-GB" sz="1500" noProof="0" dirty="0"/>
                        <a:t>Country </a:t>
                      </a:r>
                    </a:p>
                    <a:p>
                      <a:r>
                        <a:rPr lang="en-GB" sz="1500" noProof="0" dirty="0"/>
                        <a:t>Continent </a:t>
                      </a:r>
                    </a:p>
                    <a:p>
                      <a:r>
                        <a:rPr lang="en-GB" sz="1500" noProof="0" dirty="0"/>
                        <a:t>Capital </a:t>
                      </a:r>
                    </a:p>
                    <a:p>
                      <a:r>
                        <a:rPr lang="en-GB" sz="1500" noProof="0" dirty="0"/>
                        <a:t>Thunder </a:t>
                      </a:r>
                    </a:p>
                    <a:p>
                      <a:r>
                        <a:rPr lang="en-GB" sz="1500" noProof="0" dirty="0"/>
                        <a:t>Lightning </a:t>
                      </a:r>
                    </a:p>
                    <a:p>
                      <a:r>
                        <a:rPr lang="en-GB" sz="1500" noProof="0" dirty="0"/>
                        <a:t>Frosty </a:t>
                      </a:r>
                    </a:p>
                    <a:p>
                      <a:r>
                        <a:rPr lang="en-GB" sz="1500" noProof="0" dirty="0"/>
                        <a:t>Rainbow </a:t>
                      </a:r>
                    </a:p>
                    <a:p>
                      <a:r>
                        <a:rPr lang="en-GB" sz="1500" noProof="0" dirty="0"/>
                        <a:t>Storm </a:t>
                      </a:r>
                    </a:p>
                    <a:p>
                      <a:r>
                        <a:rPr lang="en-GB" sz="1500" noProof="0" dirty="0"/>
                        <a:t>Map </a:t>
                      </a:r>
                    </a:p>
                    <a:p>
                      <a:r>
                        <a:rPr lang="en-GB" sz="1500" noProof="0" dirty="0"/>
                        <a:t>Direction </a:t>
                      </a:r>
                    </a:p>
                    <a:p>
                      <a:r>
                        <a:rPr lang="en-GB" sz="1500" noProof="0" dirty="0"/>
                        <a:t>Follow </a:t>
                      </a:r>
                    </a:p>
                    <a:p>
                      <a:r>
                        <a:rPr lang="en-GB" sz="1500" noProof="0" dirty="0"/>
                        <a:t>Home </a:t>
                      </a:r>
                    </a:p>
                    <a:p>
                      <a:r>
                        <a:rPr lang="en-GB" sz="1500" noProof="0" dirty="0"/>
                        <a:t>House </a:t>
                      </a:r>
                    </a:p>
                    <a:p>
                      <a:r>
                        <a:rPr lang="en-GB" sz="1500" noProof="0" dirty="0"/>
                        <a:t>Bungalow </a:t>
                      </a:r>
                    </a:p>
                    <a:p>
                      <a:r>
                        <a:rPr lang="en-GB" sz="1500" noProof="0" dirty="0"/>
                        <a:t>Street </a:t>
                      </a:r>
                    </a:p>
                    <a:p>
                      <a:r>
                        <a:rPr lang="en-GB" sz="1500" noProof="0" dirty="0"/>
                        <a:t>Church </a:t>
                      </a:r>
                    </a:p>
                    <a:p>
                      <a:r>
                        <a:rPr lang="en-GB" sz="1500" noProof="0" dirty="0"/>
                        <a:t>Zebra Crossing </a:t>
                      </a:r>
                    </a:p>
                    <a:p>
                      <a:r>
                        <a:rPr lang="en-GB" sz="1500" noProof="0" dirty="0"/>
                        <a:t>Under </a:t>
                      </a:r>
                    </a:p>
                    <a:p>
                      <a:r>
                        <a:rPr lang="en-GB" sz="1500" noProof="0" dirty="0"/>
                        <a:t>Traffic Lights </a:t>
                      </a:r>
                    </a:p>
                    <a:p>
                      <a:r>
                        <a:rPr lang="en-GB" sz="1500" noProof="0" dirty="0"/>
                        <a:t>Tunnel </a:t>
                      </a:r>
                    </a:p>
                    <a:p>
                      <a:r>
                        <a:rPr lang="en-GB" sz="1500" noProof="0" dirty="0"/>
                        <a:t>Bridge </a:t>
                      </a:r>
                    </a:p>
                    <a:p>
                      <a:r>
                        <a:rPr lang="en-GB" sz="1500" noProof="0" dirty="0"/>
                        <a:t>Roundabout </a:t>
                      </a:r>
                    </a:p>
                    <a:p>
                      <a:r>
                        <a:rPr lang="en-GB" sz="1500" noProof="0" dirty="0"/>
                        <a:t>Map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500" b="1" noProof="0" dirty="0"/>
                        <a:t>Working Scientifically</a:t>
                      </a:r>
                      <a:r>
                        <a:rPr lang="en-GB" sz="1500" noProof="0" dirty="0"/>
                        <a:t>: Notice, Compare, Record, Group, Dissolve, Experiment, Test, Investigate, Predict, Scientist, </a:t>
                      </a:r>
                    </a:p>
                    <a:p>
                      <a:r>
                        <a:rPr lang="en-GB" sz="1500" b="1" noProof="0" dirty="0"/>
                        <a:t>Plants</a:t>
                      </a:r>
                      <a:r>
                        <a:rPr lang="en-GB" sz="1500" noProof="0" dirty="0"/>
                        <a:t>: Stem, Branch, Bark, Petal, Berry, Bulb, Shoot, Alive, Compost, Herb </a:t>
                      </a:r>
                    </a:p>
                    <a:p>
                      <a:r>
                        <a:rPr lang="en-GB" sz="1500" b="1" noProof="0" dirty="0"/>
                        <a:t>Animals, Including Humans</a:t>
                      </a:r>
                      <a:r>
                        <a:rPr lang="en-GB" sz="1500" noProof="0" dirty="0"/>
                        <a:t>: Lamb, Kid, Calf, Foal, Piglet, Duckling Jungle, Desert, Nocturnal, Hibernation, Habitat, Skeleton, Brain, Bones, Claws, Talons Hooves </a:t>
                      </a:r>
                    </a:p>
                    <a:p>
                      <a:r>
                        <a:rPr lang="en-GB" sz="1500" b="1" noProof="0" dirty="0"/>
                        <a:t>Seasonal Changes: </a:t>
                      </a:r>
                      <a:r>
                        <a:rPr lang="en-GB" sz="1500" noProof="0" dirty="0"/>
                        <a:t>Spring, Summer, Autumn, Winter </a:t>
                      </a:r>
                    </a:p>
                    <a:p>
                      <a:r>
                        <a:rPr lang="en-GB" sz="1500" b="1" noProof="0" dirty="0"/>
                        <a:t>Materials</a:t>
                      </a:r>
                      <a:r>
                        <a:rPr lang="en-GB" sz="1500" noProof="0" dirty="0"/>
                        <a:t>: Shiny, Slippery, Smooth, Bendy, Rough, Card, Metal, Strong, Weak, Waterproof, Soggy, Magnetic, Glass, Wool, See through </a:t>
                      </a:r>
                    </a:p>
                    <a:p>
                      <a:r>
                        <a:rPr lang="en-GB" sz="1500" b="1" noProof="0" dirty="0"/>
                        <a:t>Light</a:t>
                      </a:r>
                      <a:r>
                        <a:rPr lang="en-GB" sz="1500" noProof="0" dirty="0"/>
                        <a:t>: Shadow, Lamp </a:t>
                      </a:r>
                    </a:p>
                    <a:p>
                      <a:r>
                        <a:rPr lang="en-GB" sz="1500" b="1" noProof="0" dirty="0"/>
                        <a:t>Forces</a:t>
                      </a:r>
                      <a:r>
                        <a:rPr lang="en-GB" sz="1500" noProof="0" dirty="0"/>
                        <a:t>: Drop, Turn, Magnet, Magnetic, Stretch </a:t>
                      </a:r>
                    </a:p>
                    <a:p>
                      <a:r>
                        <a:rPr lang="en-GB" sz="1500" b="1" noProof="0" dirty="0"/>
                        <a:t>Electricity</a:t>
                      </a:r>
                      <a:r>
                        <a:rPr lang="en-GB" sz="1500" noProof="0" dirty="0"/>
                        <a:t>: Socket, Electricity, Wire, Switch </a:t>
                      </a:r>
                    </a:p>
                    <a:p>
                      <a:r>
                        <a:rPr lang="en-GB" sz="1500" b="1" noProof="0" dirty="0"/>
                        <a:t>Earth And Space</a:t>
                      </a:r>
                      <a:r>
                        <a:rPr lang="en-GB" sz="1500" noProof="0" dirty="0"/>
                        <a:t>: Sun, Moon, Star, Sky, Day, Night, Earth, planet.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500" noProof="0" dirty="0"/>
                        <a:t>Festival </a:t>
                      </a:r>
                    </a:p>
                    <a:p>
                      <a:r>
                        <a:rPr lang="en-GB" sz="1500" noProof="0" dirty="0"/>
                        <a:t>Special </a:t>
                      </a:r>
                    </a:p>
                    <a:p>
                      <a:r>
                        <a:rPr lang="en-GB" sz="1500" noProof="0" dirty="0"/>
                        <a:t>Different </a:t>
                      </a:r>
                    </a:p>
                    <a:p>
                      <a:r>
                        <a:rPr lang="en-GB" sz="1500" noProof="0" dirty="0"/>
                        <a:t>Same </a:t>
                      </a:r>
                    </a:p>
                    <a:p>
                      <a:r>
                        <a:rPr lang="en-GB" sz="1500" noProof="0" dirty="0"/>
                        <a:t>Culture </a:t>
                      </a:r>
                    </a:p>
                    <a:p>
                      <a:r>
                        <a:rPr lang="en-GB" sz="1500" noProof="0" dirty="0"/>
                        <a:t>Religion (Christianity, </a:t>
                      </a:r>
                    </a:p>
                    <a:p>
                      <a:r>
                        <a:rPr lang="en-GB" sz="1500" noProof="0" dirty="0"/>
                        <a:t>Islam, Hinduism) Church </a:t>
                      </a:r>
                    </a:p>
                    <a:p>
                      <a:r>
                        <a:rPr lang="en-GB" sz="1500" noProof="0" dirty="0"/>
                        <a:t>Nativity </a:t>
                      </a:r>
                    </a:p>
                    <a:p>
                      <a:r>
                        <a:rPr lang="en-GB" sz="1500" noProof="0" dirty="0"/>
                        <a:t>Jesus </a:t>
                      </a:r>
                    </a:p>
                    <a:p>
                      <a:r>
                        <a:rPr lang="en-GB" sz="1500" noProof="0" dirty="0"/>
                        <a:t>Celebration </a:t>
                      </a:r>
                    </a:p>
                    <a:p>
                      <a:r>
                        <a:rPr lang="en-GB" sz="1500" noProof="0" dirty="0"/>
                        <a:t>Belief </a:t>
                      </a:r>
                    </a:p>
                    <a:p>
                      <a:r>
                        <a:rPr lang="en-GB" sz="1500" noProof="0" dirty="0"/>
                        <a:t>Tradition </a:t>
                      </a:r>
                    </a:p>
                    <a:p>
                      <a:r>
                        <a:rPr lang="en-GB" sz="1500" noProof="0" dirty="0"/>
                        <a:t>Leader </a:t>
                      </a:r>
                    </a:p>
                    <a:p>
                      <a:r>
                        <a:rPr lang="en-GB" sz="1500" noProof="0" dirty="0"/>
                        <a:t>Sacred </a:t>
                      </a:r>
                    </a:p>
                    <a:p>
                      <a:r>
                        <a:rPr lang="en-GB" sz="1500" noProof="0" dirty="0"/>
                        <a:t>Promise </a:t>
                      </a:r>
                    </a:p>
                    <a:p>
                      <a:r>
                        <a:rPr lang="en-GB" sz="1500" noProof="0" dirty="0"/>
                        <a:t>Believe </a:t>
                      </a:r>
                    </a:p>
                    <a:p>
                      <a:r>
                        <a:rPr lang="en-GB" sz="1500" noProof="0" dirty="0"/>
                        <a:t>Responsibility </a:t>
                      </a:r>
                    </a:p>
                    <a:p>
                      <a:r>
                        <a:rPr lang="en-GB" sz="1500" noProof="0" dirty="0"/>
                        <a:t>Friendship</a:t>
                      </a:r>
                    </a:p>
                    <a:p>
                      <a:r>
                        <a:rPr lang="en-GB" sz="1500" noProof="0" dirty="0"/>
                        <a:t>Place Of Worship</a:t>
                      </a:r>
                    </a:p>
                    <a:p>
                      <a:r>
                        <a:rPr lang="en-GB" sz="1500" noProof="0" dirty="0"/>
                        <a:t>Celebration </a:t>
                      </a:r>
                    </a:p>
                    <a:p>
                      <a:r>
                        <a:rPr lang="en-GB" sz="1500" noProof="0" dirty="0"/>
                        <a:t>Festival </a:t>
                      </a:r>
                    </a:p>
                    <a:p>
                      <a:r>
                        <a:rPr lang="en-GB" sz="1500" noProof="0" dirty="0"/>
                        <a:t>Unique </a:t>
                      </a:r>
                    </a:p>
                    <a:p>
                      <a:r>
                        <a:rPr lang="en-GB" sz="1500" noProof="0" dirty="0"/>
                        <a:t>Valuable </a:t>
                      </a:r>
                    </a:p>
                    <a:p>
                      <a:r>
                        <a:rPr lang="en-GB" sz="1500" noProof="0" dirty="0"/>
                        <a:t>Special </a:t>
                      </a:r>
                    </a:p>
                    <a:p>
                      <a:r>
                        <a:rPr lang="en-GB" sz="1500" noProof="0" dirty="0"/>
                        <a:t>Symbol </a:t>
                      </a:r>
                    </a:p>
                    <a:p>
                      <a:r>
                        <a:rPr lang="en-GB" sz="1500" noProof="0" dirty="0"/>
                        <a:t>Wonder </a:t>
                      </a:r>
                    </a:p>
                    <a:p>
                      <a:r>
                        <a:rPr lang="en-GB" sz="1500" noProof="0" dirty="0"/>
                        <a:t>Beauty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500" noProof="0" dirty="0"/>
                        <a:t>Song </a:t>
                      </a:r>
                    </a:p>
                    <a:p>
                      <a:r>
                        <a:rPr lang="en-GB" sz="1500" noProof="0" dirty="0"/>
                        <a:t>Words </a:t>
                      </a:r>
                    </a:p>
                    <a:p>
                      <a:r>
                        <a:rPr lang="en-GB" sz="1500" noProof="0" dirty="0"/>
                        <a:t>Clap </a:t>
                      </a:r>
                    </a:p>
                    <a:p>
                      <a:r>
                        <a:rPr lang="en-GB" sz="1500" noProof="0" dirty="0"/>
                        <a:t>Stamp </a:t>
                      </a:r>
                    </a:p>
                    <a:p>
                      <a:r>
                        <a:rPr lang="en-GB" sz="1500" noProof="0" dirty="0"/>
                        <a:t>Move</a:t>
                      </a:r>
                    </a:p>
                    <a:p>
                      <a:r>
                        <a:rPr lang="en-GB" sz="1500" noProof="0" dirty="0"/>
                        <a:t>Dance </a:t>
                      </a:r>
                    </a:p>
                    <a:p>
                      <a:r>
                        <a:rPr lang="en-GB" sz="1500" noProof="0" dirty="0"/>
                        <a:t>Instrument </a:t>
                      </a:r>
                    </a:p>
                    <a:p>
                      <a:r>
                        <a:rPr lang="en-GB" sz="1500" noProof="0" dirty="0"/>
                        <a:t>Drum </a:t>
                      </a:r>
                    </a:p>
                    <a:p>
                      <a:r>
                        <a:rPr lang="en-GB" sz="1500" noProof="0" dirty="0"/>
                        <a:t>Tambourine </a:t>
                      </a:r>
                    </a:p>
                    <a:p>
                      <a:r>
                        <a:rPr lang="en-GB" sz="1500" noProof="0" dirty="0"/>
                        <a:t>Bells </a:t>
                      </a:r>
                    </a:p>
                    <a:p>
                      <a:r>
                        <a:rPr lang="en-GB" sz="1500" noProof="0" dirty="0"/>
                        <a:t>Maracas </a:t>
                      </a:r>
                    </a:p>
                    <a:p>
                      <a:r>
                        <a:rPr lang="en-GB" sz="1500" noProof="0" dirty="0"/>
                        <a:t>Claves </a:t>
                      </a:r>
                    </a:p>
                    <a:p>
                      <a:r>
                        <a:rPr lang="en-GB" sz="1500" noProof="0" dirty="0"/>
                        <a:t>Xylophone </a:t>
                      </a:r>
                    </a:p>
                    <a:p>
                      <a:r>
                        <a:rPr lang="en-GB" sz="1500" noProof="0" dirty="0"/>
                        <a:t>Shake Tap Bang Pulse </a:t>
                      </a:r>
                    </a:p>
                    <a:p>
                      <a:r>
                        <a:rPr lang="en-GB" sz="1500" noProof="0" dirty="0"/>
                        <a:t>Beat </a:t>
                      </a:r>
                    </a:p>
                    <a:p>
                      <a:r>
                        <a:rPr lang="en-GB" sz="1500" noProof="0" dirty="0"/>
                        <a:t>Orchestra </a:t>
                      </a:r>
                    </a:p>
                    <a:p>
                      <a:r>
                        <a:rPr lang="en-GB" sz="1500" noProof="0" dirty="0"/>
                        <a:t>High Low </a:t>
                      </a:r>
                    </a:p>
                    <a:p>
                      <a:r>
                        <a:rPr lang="en-GB" sz="1500" noProof="0" dirty="0"/>
                        <a:t>Pitch </a:t>
                      </a:r>
                    </a:p>
                    <a:p>
                      <a:r>
                        <a:rPr lang="en-GB" sz="1500" noProof="0" dirty="0"/>
                        <a:t>Rhythm </a:t>
                      </a:r>
                    </a:p>
                    <a:p>
                      <a:r>
                        <a:rPr lang="en-GB" sz="1500" noProof="0" dirty="0"/>
                        <a:t>Tempo </a:t>
                      </a:r>
                    </a:p>
                    <a:p>
                      <a:r>
                        <a:rPr lang="en-GB" sz="1500" noProof="0" dirty="0"/>
                        <a:t>Long Short </a:t>
                      </a:r>
                    </a:p>
                    <a:p>
                      <a:r>
                        <a:rPr lang="en-GB" sz="1500" noProof="0" dirty="0"/>
                        <a:t>Fast Slow Melody </a:t>
                      </a:r>
                    </a:p>
                    <a:p>
                      <a:r>
                        <a:rPr lang="en-GB" sz="1500" noProof="0" dirty="0"/>
                        <a:t>Steps </a:t>
                      </a:r>
                    </a:p>
                    <a:p>
                      <a:r>
                        <a:rPr lang="en-GB" sz="1500" noProof="0" dirty="0"/>
                        <a:t>Leaps </a:t>
                      </a:r>
                    </a:p>
                    <a:p>
                      <a:r>
                        <a:rPr lang="en-GB" sz="1500" noProof="0" dirty="0"/>
                        <a:t>Imagine </a:t>
                      </a:r>
                    </a:p>
                    <a:p>
                      <a:r>
                        <a:rPr lang="en-GB" sz="1500" noProof="0" dirty="0"/>
                        <a:t>Imagination </a:t>
                      </a:r>
                    </a:p>
                    <a:p>
                      <a:r>
                        <a:rPr lang="en-GB" sz="1500" noProof="0" dirty="0"/>
                        <a:t>Actor </a:t>
                      </a:r>
                    </a:p>
                    <a:p>
                      <a:r>
                        <a:rPr lang="en-GB" sz="1500" noProof="0" dirty="0"/>
                        <a:t>Stage </a:t>
                      </a:r>
                    </a:p>
                    <a:p>
                      <a:r>
                        <a:rPr lang="en-GB" sz="1500" noProof="0" dirty="0"/>
                        <a:t>Story </a:t>
                      </a:r>
                    </a:p>
                    <a:p>
                      <a:r>
                        <a:rPr lang="en-GB" sz="1500" noProof="0" dirty="0"/>
                        <a:t>Tell </a:t>
                      </a:r>
                    </a:p>
                    <a:p>
                      <a:r>
                        <a:rPr lang="en-GB" sz="1500" noProof="0" dirty="0"/>
                        <a:t>Prop </a:t>
                      </a:r>
                    </a:p>
                    <a:p>
                      <a:r>
                        <a:rPr lang="en-GB" sz="1500" noProof="0" dirty="0"/>
                        <a:t>Instruction </a:t>
                      </a:r>
                    </a:p>
                    <a:p>
                      <a:r>
                        <a:rPr lang="en-GB" sz="1500" noProof="0" dirty="0"/>
                        <a:t>Costume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500" noProof="0" dirty="0"/>
                        <a:t>Print</a:t>
                      </a:r>
                    </a:p>
                    <a:p>
                      <a:r>
                        <a:rPr lang="en-GB" sz="1500" noProof="0" dirty="0"/>
                        <a:t>Design </a:t>
                      </a:r>
                    </a:p>
                    <a:p>
                      <a:r>
                        <a:rPr lang="en-GB" sz="1500" noProof="0" dirty="0"/>
                        <a:t>Label </a:t>
                      </a:r>
                    </a:p>
                    <a:p>
                      <a:r>
                        <a:rPr lang="en-GB" sz="1500" noProof="0" dirty="0"/>
                        <a:t>Twist </a:t>
                      </a:r>
                    </a:p>
                    <a:p>
                      <a:r>
                        <a:rPr lang="en-GB" sz="1500" noProof="0" dirty="0"/>
                        <a:t>Bend </a:t>
                      </a:r>
                    </a:p>
                    <a:p>
                      <a:r>
                        <a:rPr lang="en-GB" sz="1500" noProof="0" dirty="0"/>
                        <a:t>Link </a:t>
                      </a:r>
                    </a:p>
                    <a:p>
                      <a:r>
                        <a:rPr lang="en-GB" sz="1500" noProof="0" dirty="0"/>
                        <a:t>Curl </a:t>
                      </a:r>
                    </a:p>
                    <a:p>
                      <a:r>
                        <a:rPr lang="en-GB" sz="1500" noProof="0" dirty="0"/>
                        <a:t>Tear </a:t>
                      </a:r>
                    </a:p>
                    <a:p>
                      <a:r>
                        <a:rPr lang="en-GB" sz="1500" noProof="0" dirty="0"/>
                        <a:t>Tape </a:t>
                      </a:r>
                    </a:p>
                    <a:p>
                      <a:r>
                        <a:rPr lang="en-GB" sz="1500" noProof="0" dirty="0"/>
                        <a:t>Cut </a:t>
                      </a:r>
                    </a:p>
                    <a:p>
                      <a:r>
                        <a:rPr lang="en-GB" sz="1500" noProof="0" dirty="0"/>
                        <a:t>Spread Construct Design Purpose </a:t>
                      </a:r>
                    </a:p>
                    <a:p>
                      <a:r>
                        <a:rPr lang="en-GB" sz="1500" noProof="0" dirty="0"/>
                        <a:t>Adapt Evaluate Explore Function Approach Explain Method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500" noProof="0" dirty="0"/>
                        <a:t>App</a:t>
                      </a:r>
                    </a:p>
                    <a:p>
                      <a:r>
                        <a:rPr lang="en-GB" sz="1500" noProof="0" dirty="0"/>
                        <a:t>Laptop </a:t>
                      </a:r>
                    </a:p>
                    <a:p>
                      <a:r>
                        <a:rPr lang="en-GB" sz="1500" noProof="0" dirty="0"/>
                        <a:t>Film </a:t>
                      </a:r>
                    </a:p>
                    <a:p>
                      <a:r>
                        <a:rPr lang="en-GB" sz="1500" noProof="0" dirty="0"/>
                        <a:t>Record</a:t>
                      </a:r>
                    </a:p>
                    <a:p>
                      <a:r>
                        <a:rPr lang="en-GB" sz="1500" noProof="0" dirty="0"/>
                        <a:t>Torch </a:t>
                      </a:r>
                    </a:p>
                    <a:p>
                      <a:r>
                        <a:rPr lang="en-GB" sz="1500" noProof="0" dirty="0"/>
                        <a:t>Timer </a:t>
                      </a:r>
                    </a:p>
                    <a:p>
                      <a:r>
                        <a:rPr lang="en-GB" sz="1500" noProof="0" dirty="0"/>
                        <a:t>Walkie -talkies Instruction Follow Direction Left </a:t>
                      </a:r>
                    </a:p>
                    <a:p>
                      <a:r>
                        <a:rPr lang="en-GB" sz="1500" noProof="0" dirty="0"/>
                        <a:t>Right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54762090"/>
                  </a:ext>
                </a:extLst>
              </a:tr>
            </a:tbl>
          </a:graphicData>
        </a:graphic>
      </p:graphicFrame>
    </p:spTree>
    <p:extLst>
      <p:ext uri="{BB962C8B-B14F-4D97-AF65-F5344CB8AC3E}">
        <p14:creationId xmlns:p14="http://schemas.microsoft.com/office/powerpoint/2010/main" val="6594951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48D065-0567-3B6E-D36A-828C37F81889}"/>
            </a:ext>
          </a:extLst>
        </p:cNvPr>
        <p:cNvGrpSpPr/>
        <p:nvPr/>
      </p:nvGrpSpPr>
      <p:grpSpPr>
        <a:xfrm>
          <a:off x="0" y="0"/>
          <a:ext cx="0" cy="0"/>
          <a:chOff x="0" y="0"/>
          <a:chExt cx="0" cy="0"/>
        </a:xfrm>
      </p:grpSpPr>
      <p:pic>
        <p:nvPicPr>
          <p:cNvPr id="7" name="Picture 6" descr="A white rectangular object with different colored pieces&#10;&#10;AI-generated content may be incorrect.">
            <a:extLst>
              <a:ext uri="{FF2B5EF4-FFF2-40B4-BE49-F238E27FC236}">
                <a16:creationId xmlns:a16="http://schemas.microsoft.com/office/drawing/2014/main" id="{40E93E8B-48B3-9D4B-6BCE-28CC1D20FB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8"/>
            <a:ext cx="15113000" cy="10693103"/>
          </a:xfrm>
          <a:prstGeom prst="rect">
            <a:avLst/>
          </a:prstGeom>
        </p:spPr>
      </p:pic>
      <p:sp>
        <p:nvSpPr>
          <p:cNvPr id="8" name="TextBox 8">
            <a:extLst>
              <a:ext uri="{FF2B5EF4-FFF2-40B4-BE49-F238E27FC236}">
                <a16:creationId xmlns:a16="http://schemas.microsoft.com/office/drawing/2014/main" id="{1211A280-FC44-59C2-D7E8-A23AF7F1D59F}"/>
              </a:ext>
            </a:extLst>
          </p:cNvPr>
          <p:cNvSpPr txBox="1"/>
          <p:nvPr/>
        </p:nvSpPr>
        <p:spPr>
          <a:xfrm>
            <a:off x="2592000" y="1665999"/>
            <a:ext cx="11365300" cy="1394701"/>
          </a:xfrm>
          <a:prstGeom prst="rect">
            <a:avLst/>
          </a:prstGeom>
        </p:spPr>
        <p:txBody>
          <a:bodyPr wrap="square" lIns="0" tIns="0" rIns="0" bIns="0" rtlCol="0" anchor="t">
            <a:spAutoFit/>
          </a:bodyPr>
          <a:lstStyle/>
          <a:p>
            <a:pPr algn="l">
              <a:lnSpc>
                <a:spcPts val="3120"/>
              </a:lnSpc>
            </a:pPr>
            <a:endParaRPr lang="en-GB" sz="2600" noProof="0" dirty="0">
              <a:solidFill>
                <a:srgbClr val="000000"/>
              </a:solidFill>
              <a:latin typeface="Quicksand Light"/>
              <a:ea typeface="Quicksand Light"/>
              <a:cs typeface="Quicksand Light"/>
              <a:sym typeface="Quicksand Light"/>
            </a:endParaRPr>
          </a:p>
        </p:txBody>
      </p:sp>
      <p:sp>
        <p:nvSpPr>
          <p:cNvPr id="2" name="TextBox 1">
            <a:extLst>
              <a:ext uri="{FF2B5EF4-FFF2-40B4-BE49-F238E27FC236}">
                <a16:creationId xmlns:a16="http://schemas.microsoft.com/office/drawing/2014/main" id="{5B15D498-1DE6-3108-0AC1-7B98E69C6959}"/>
              </a:ext>
            </a:extLst>
          </p:cNvPr>
          <p:cNvSpPr txBox="1"/>
          <p:nvPr/>
        </p:nvSpPr>
        <p:spPr>
          <a:xfrm>
            <a:off x="2387600" y="3661454"/>
            <a:ext cx="10591800" cy="3139321"/>
          </a:xfrm>
          <a:prstGeom prst="rect">
            <a:avLst/>
          </a:prstGeom>
          <a:noFill/>
        </p:spPr>
        <p:txBody>
          <a:bodyPr wrap="square" rtlCol="0">
            <a:spAutoFit/>
          </a:bodyPr>
          <a:lstStyle/>
          <a:p>
            <a:r>
              <a:rPr lang="en-US" b="1" dirty="0"/>
              <a:t>Statutory Guidance</a:t>
            </a:r>
          </a:p>
          <a:p>
            <a:r>
              <a:rPr lang="en-US" dirty="0"/>
              <a:t>Department for Education (2026). </a:t>
            </a:r>
            <a:r>
              <a:rPr lang="en-US" i="1" dirty="0"/>
              <a:t>EYFS Statutory Framework for Group and School-based Providers</a:t>
            </a:r>
            <a:r>
              <a:rPr lang="en-US" dirty="0"/>
              <a:t>. </a:t>
            </a:r>
            <a:r>
              <a:rPr lang="en-US" dirty="0">
                <a:hlinkClick r:id="rId4"/>
              </a:rPr>
              <a:t>Link</a:t>
            </a:r>
            <a:endParaRPr lang="en-US" dirty="0"/>
          </a:p>
          <a:p>
            <a:r>
              <a:rPr lang="en-US" dirty="0"/>
              <a:t>Department for Education (2021). </a:t>
            </a:r>
            <a:r>
              <a:rPr lang="en-US" i="1" dirty="0"/>
              <a:t>Development Matters (Non-statutory guidance)</a:t>
            </a:r>
            <a:r>
              <a:rPr lang="en-US" dirty="0"/>
              <a:t>. Link</a:t>
            </a:r>
          </a:p>
          <a:p>
            <a:endParaRPr lang="en-US" dirty="0"/>
          </a:p>
          <a:p>
            <a:r>
              <a:rPr lang="en-US" b="1" dirty="0"/>
              <a:t>Research &amp; Evidence</a:t>
            </a:r>
          </a:p>
          <a:p>
            <a:r>
              <a:rPr lang="en-US" dirty="0"/>
              <a:t>Beck, I. L., McKeown, M. G., &amp; Kucan, L. (2013). </a:t>
            </a:r>
            <a:r>
              <a:rPr lang="en-US" i="1" dirty="0"/>
              <a:t>Bringing Words to Life: Robust Vocabulary Instruction</a:t>
            </a:r>
            <a:r>
              <a:rPr lang="en-US" dirty="0"/>
              <a:t> (2nd ed.). New York: Guilford Press.</a:t>
            </a:r>
          </a:p>
          <a:p>
            <a:r>
              <a:rPr lang="en-US" dirty="0"/>
              <a:t>Whitebread, D., &amp; Bingham, S. (2013). </a:t>
            </a:r>
            <a:r>
              <a:rPr lang="en-US" i="1" dirty="0"/>
              <a:t>School Readiness and Play: A Research Review</a:t>
            </a:r>
            <a:r>
              <a:rPr lang="en-US" dirty="0"/>
              <a:t>.</a:t>
            </a:r>
          </a:p>
          <a:p>
            <a:r>
              <a:rPr lang="en-US" dirty="0"/>
              <a:t>National Literacy Trust &amp; Education Endowment Foundation (various reports on early vocabulary development and oral language interventions).</a:t>
            </a:r>
          </a:p>
          <a:p>
            <a:endParaRPr lang="en-GB" dirty="0"/>
          </a:p>
        </p:txBody>
      </p:sp>
    </p:spTree>
    <p:extLst>
      <p:ext uri="{BB962C8B-B14F-4D97-AF65-F5344CB8AC3E}">
        <p14:creationId xmlns:p14="http://schemas.microsoft.com/office/powerpoint/2010/main" val="2706179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TM02900720[[fn=Integral]]</Template>
  <TotalTime>65206</TotalTime>
  <Words>4403</Words>
  <Application>Microsoft Office PowerPoint</Application>
  <PresentationFormat>Custom</PresentationFormat>
  <Paragraphs>1533</Paragraphs>
  <Slides>32</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Montserrat</vt:lpstr>
      <vt:lpstr>Quicksand Light</vt:lpstr>
      <vt:lpstr>IBM Plex Sans</vt:lpstr>
      <vt:lpstr>Wingdings 3</vt:lpstr>
      <vt:lpstr>Tw Cen MT</vt:lpstr>
      <vt:lpstr>Wingdings</vt:lpstr>
      <vt:lpstr>Aptos</vt:lpstr>
      <vt:lpstr>Tw Cen MT Condensed</vt:lpstr>
      <vt:lpstr>Integral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Rebecca Johns</dc:creator>
  <cp:lastModifiedBy>Sam Povey</cp:lastModifiedBy>
  <cp:revision>86</cp:revision>
  <cp:lastPrinted>2026-01-04T16:07:00Z</cp:lastPrinted>
  <dcterms:created xsi:type="dcterms:W3CDTF">2006-08-16T00:00:00Z</dcterms:created>
  <dcterms:modified xsi:type="dcterms:W3CDTF">2026-10-26T18:45:53Z</dcterms:modified>
  <dc:identifier>DAG19-exMb0</dc:identifier>
</cp:coreProperties>
</file>